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97" r:id="rId3"/>
    <p:sldId id="301" r:id="rId4"/>
    <p:sldId id="260" r:id="rId5"/>
    <p:sldId id="261" r:id="rId6"/>
    <p:sldId id="264" r:id="rId7"/>
    <p:sldId id="265" r:id="rId8"/>
    <p:sldId id="267" r:id="rId9"/>
    <p:sldId id="268" r:id="rId10"/>
    <p:sldId id="269" r:id="rId11"/>
    <p:sldId id="270" r:id="rId12"/>
    <p:sldId id="271" r:id="rId13"/>
    <p:sldId id="298" r:id="rId14"/>
    <p:sldId id="277" r:id="rId15"/>
    <p:sldId id="302" r:id="rId16"/>
    <p:sldId id="299" r:id="rId17"/>
    <p:sldId id="300" r:id="rId18"/>
    <p:sldId id="278" r:id="rId19"/>
    <p:sldId id="281" r:id="rId20"/>
    <p:sldId id="287" r:id="rId21"/>
    <p:sldId id="288" r:id="rId22"/>
    <p:sldId id="289" r:id="rId2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4660"/>
  </p:normalViewPr>
  <p:slideViewPr>
    <p:cSldViewPr snapToGrid="0">
      <p:cViewPr varScale="1">
        <p:scale>
          <a:sx n="119" d="100"/>
          <a:sy n="119" d="100"/>
        </p:scale>
        <p:origin x="132"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177C3-DC60-4548-BAE6-6A22C6B99A8A}" type="datetimeFigureOut">
              <a:rPr lang="de-DE" smtClean="0"/>
              <a:t>15.02.24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E0626-967F-46B4-A58C-E511B1B22936}" type="slidenum">
              <a:rPr lang="de-DE" smtClean="0"/>
              <a:t>‹Nr.›</a:t>
            </a:fld>
            <a:endParaRPr lang="de-DE"/>
          </a:p>
        </p:txBody>
      </p:sp>
    </p:spTree>
    <p:extLst>
      <p:ext uri="{BB962C8B-B14F-4D97-AF65-F5344CB8AC3E}">
        <p14:creationId xmlns:p14="http://schemas.microsoft.com/office/powerpoint/2010/main" val="264845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p>
        </p:txBody>
      </p:sp>
    </p:spTree>
    <p:extLst>
      <p:ext uri="{BB962C8B-B14F-4D97-AF65-F5344CB8AC3E}">
        <p14:creationId xmlns:p14="http://schemas.microsoft.com/office/powerpoint/2010/main" val="877151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838200" y="470647"/>
            <a:ext cx="10515600" cy="705971"/>
          </a:xfrm>
        </p:spPr>
        <p:txBody>
          <a:bodyPr/>
          <a:lstStyle/>
          <a:p>
            <a:r>
              <a:rPr lang="de-DE" dirty="0"/>
              <a:t>Titelmasterformat durch Klicken bearbeiten</a:t>
            </a:r>
          </a:p>
        </p:txBody>
      </p:sp>
      <p:sp>
        <p:nvSpPr>
          <p:cNvPr id="3" name="Inhaltsplatzhalter 2"/>
          <p:cNvSpPr>
            <a:spLocks noGrp="1"/>
          </p:cNvSpPr>
          <p:nvPr>
            <p:ph idx="1"/>
          </p:nvPr>
        </p:nvSpPr>
        <p:spPr>
          <a:xfrm>
            <a:off x="838200" y="1264024"/>
            <a:ext cx="10515600" cy="4912939"/>
          </a:xfrm>
        </p:spPr>
        <p:txBody>
          <a:bodyPr/>
          <a:lstStyle>
            <a:lvl1pPr>
              <a:defRPr sz="2400"/>
            </a:lvl1pPr>
          </a:lstStyle>
          <a:p>
            <a:pPr lvl="0"/>
            <a:r>
              <a:rPr lang="de-DE" dirty="0"/>
              <a:t>Formatvorlagen des Textmasters bearbeiten</a:t>
            </a:r>
          </a:p>
          <a:p>
            <a:pPr lvl="1"/>
            <a:r>
              <a:rPr lang="de-DE" dirty="0"/>
              <a:t>Zweite Ebene</a:t>
            </a:r>
          </a:p>
        </p:txBody>
      </p:sp>
      <p:pic>
        <p:nvPicPr>
          <p:cNvPr id="7" name="Grafik 6"/>
          <p:cNvPicPr>
            <a:picLocks noChangeAspect="1"/>
          </p:cNvPicPr>
          <p:nvPr userDrawn="1"/>
        </p:nvPicPr>
        <p:blipFill rotWithShape="1">
          <a:blip r:embed="rId2">
            <a:extLst>
              <a:ext uri="{28A0092B-C50C-407E-A947-70E740481C1C}">
                <a14:useLocalDpi xmlns:a14="http://schemas.microsoft.com/office/drawing/2010/main" val="0"/>
              </a:ext>
            </a:extLst>
          </a:blip>
          <a:srcRect l="3884" t="35715" r="5058" b="21429"/>
          <a:stretch/>
        </p:blipFill>
        <p:spPr>
          <a:xfrm>
            <a:off x="838200" y="6239710"/>
            <a:ext cx="1734671" cy="342900"/>
          </a:xfrm>
          <a:prstGeom prst="rect">
            <a:avLst/>
          </a:prstGeom>
        </p:spPr>
      </p:pic>
      <p:sp>
        <p:nvSpPr>
          <p:cNvPr id="10" name="Foliennummernplatzhalter 5"/>
          <p:cNvSpPr>
            <a:spLocks noGrp="1"/>
          </p:cNvSpPr>
          <p:nvPr>
            <p:ph type="sldNum" sz="quarter" idx="4"/>
          </p:nvPr>
        </p:nvSpPr>
        <p:spPr>
          <a:xfrm>
            <a:off x="8610600" y="628014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6A42B-FB4D-445F-B8E6-119450479298}" type="slidenum">
              <a:rPr lang="de-DE" smtClean="0"/>
              <a:pPr/>
              <a:t>‹Nr.›</a:t>
            </a:fld>
            <a:endParaRPr lang="de-DE" dirty="0"/>
          </a:p>
        </p:txBody>
      </p:sp>
      <p:sp>
        <p:nvSpPr>
          <p:cNvPr id="5" name="Textfeld 4"/>
          <p:cNvSpPr txBox="1"/>
          <p:nvPr userDrawn="1"/>
        </p:nvSpPr>
        <p:spPr>
          <a:xfrm>
            <a:off x="4645154" y="6300140"/>
            <a:ext cx="2901692"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tx1">
                    <a:tint val="75000"/>
                  </a:schemeClr>
                </a:solidFill>
                <a:latin typeface="+mn-lt"/>
                <a:ea typeface="+mn-ea"/>
                <a:cs typeface="+mn-cs"/>
              </a:rPr>
              <a:t>Durchführung Zentrale Prüfungen 10 - 2024</a:t>
            </a:r>
          </a:p>
        </p:txBody>
      </p:sp>
    </p:spTree>
    <p:extLst>
      <p:ext uri="{BB962C8B-B14F-4D97-AF65-F5344CB8AC3E}">
        <p14:creationId xmlns:p14="http://schemas.microsoft.com/office/powerpoint/2010/main" val="1540987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Formatvorlagen des Textmasters bearbeiten</a:t>
            </a:r>
          </a:p>
        </p:txBody>
      </p:sp>
      <p:pic>
        <p:nvPicPr>
          <p:cNvPr id="9" name="Grafik 8"/>
          <p:cNvPicPr>
            <a:picLocks noChangeAspect="1"/>
          </p:cNvPicPr>
          <p:nvPr userDrawn="1"/>
        </p:nvPicPr>
        <p:blipFill rotWithShape="1">
          <a:blip r:embed="rId2">
            <a:extLst>
              <a:ext uri="{28A0092B-C50C-407E-A947-70E740481C1C}">
                <a14:useLocalDpi xmlns:a14="http://schemas.microsoft.com/office/drawing/2010/main" val="0"/>
              </a:ext>
            </a:extLst>
          </a:blip>
          <a:srcRect l="3884" t="35715" r="5058" b="21429"/>
          <a:stretch/>
        </p:blipFill>
        <p:spPr>
          <a:xfrm>
            <a:off x="838200" y="6239710"/>
            <a:ext cx="1734671" cy="342900"/>
          </a:xfrm>
          <a:prstGeom prst="rect">
            <a:avLst/>
          </a:prstGeom>
        </p:spPr>
      </p:pic>
      <p:sp>
        <p:nvSpPr>
          <p:cNvPr id="7" name="Fußzeilenplatzhalter 4"/>
          <p:cNvSpPr>
            <a:spLocks noGrp="1"/>
          </p:cNvSpPr>
          <p:nvPr>
            <p:ph type="ftr" sz="quarter" idx="3"/>
          </p:nvPr>
        </p:nvSpPr>
        <p:spPr>
          <a:xfrm>
            <a:off x="4038600" y="625607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Durchführung Zentrale Prüfungen 10 - 2024</a:t>
            </a:r>
          </a:p>
        </p:txBody>
      </p:sp>
      <p:sp>
        <p:nvSpPr>
          <p:cNvPr id="8" name="Foliennummernplatzhalter 5"/>
          <p:cNvSpPr>
            <a:spLocks noGrp="1"/>
          </p:cNvSpPr>
          <p:nvPr>
            <p:ph type="sldNum" sz="quarter" idx="4"/>
          </p:nvPr>
        </p:nvSpPr>
        <p:spPr>
          <a:xfrm>
            <a:off x="8610600" y="628014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6A42B-FB4D-445F-B8E6-119450479298}" type="slidenum">
              <a:rPr lang="de-DE" smtClean="0"/>
              <a:pPr/>
              <a:t>‹Nr.›</a:t>
            </a:fld>
            <a:endParaRPr lang="de-DE" dirty="0"/>
          </a:p>
        </p:txBody>
      </p:sp>
    </p:spTree>
    <p:extLst>
      <p:ext uri="{BB962C8B-B14F-4D97-AF65-F5344CB8AC3E}">
        <p14:creationId xmlns:p14="http://schemas.microsoft.com/office/powerpoint/2010/main" val="17324746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Fußzeilenplatzhalter 4"/>
          <p:cNvSpPr>
            <a:spLocks noGrp="1"/>
          </p:cNvSpPr>
          <p:nvPr>
            <p:ph type="ftr" sz="quarter" idx="3"/>
          </p:nvPr>
        </p:nvSpPr>
        <p:spPr>
          <a:xfrm>
            <a:off x="4038600" y="625607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Durchführung Zentrale Prüfungen 10 - 2024</a:t>
            </a:r>
          </a:p>
        </p:txBody>
      </p:sp>
      <p:sp>
        <p:nvSpPr>
          <p:cNvPr id="6" name="Foliennummernplatzhalter 5"/>
          <p:cNvSpPr>
            <a:spLocks noGrp="1"/>
          </p:cNvSpPr>
          <p:nvPr>
            <p:ph type="sldNum" sz="quarter" idx="4"/>
          </p:nvPr>
        </p:nvSpPr>
        <p:spPr>
          <a:xfrm>
            <a:off x="8610600" y="628014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6A42B-FB4D-445F-B8E6-119450479298}" type="slidenum">
              <a:rPr lang="de-DE" smtClean="0"/>
              <a:pPr/>
              <a:t>‹Nr.›</a:t>
            </a:fld>
            <a:endParaRPr lang="de-DE" dirty="0"/>
          </a:p>
        </p:txBody>
      </p:sp>
    </p:spTree>
    <p:extLst>
      <p:ext uri="{BB962C8B-B14F-4D97-AF65-F5344CB8AC3E}">
        <p14:creationId xmlns:p14="http://schemas.microsoft.com/office/powerpoint/2010/main" val="1494340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standardsicherung.schulministerium.nrw.de/cms/zentrale-pruefungen-10/faecher/fach.php?fach=4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tandardsicherung.schulministerium.nrw.de/cms/zentrale-pruefungen-10/uebersich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standardsicherung.schulministerium.nrw.de/cms/zentrale-pruefungen-10/pruefungsaufgabe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79222" y="1122363"/>
            <a:ext cx="9144000" cy="2655712"/>
          </a:xfrm>
        </p:spPr>
        <p:txBody>
          <a:bodyPr>
            <a:normAutofit fontScale="90000"/>
          </a:bodyPr>
          <a:lstStyle/>
          <a:p>
            <a:br>
              <a:rPr lang="de-DE" b="1" dirty="0"/>
            </a:br>
            <a:br>
              <a:rPr lang="de-DE" b="1" dirty="0"/>
            </a:br>
            <a:br>
              <a:rPr lang="de-DE" b="1" dirty="0"/>
            </a:br>
            <a:br>
              <a:rPr lang="de-DE" b="1" dirty="0"/>
            </a:br>
            <a:br>
              <a:rPr lang="de-DE" b="1" dirty="0"/>
            </a:br>
            <a:r>
              <a:rPr lang="de-DE" b="1" dirty="0"/>
              <a:t>Zentrale Prüfungen </a:t>
            </a:r>
            <a:br>
              <a:rPr lang="de-DE" b="1" dirty="0"/>
            </a:br>
            <a:r>
              <a:rPr lang="de-DE" sz="4400" b="1" dirty="0"/>
              <a:t>in den Fächern </a:t>
            </a:r>
            <a:br>
              <a:rPr lang="de-DE" sz="4400" b="1" dirty="0"/>
            </a:br>
            <a:r>
              <a:rPr lang="de-DE" sz="4400" b="1" dirty="0"/>
              <a:t>Deutsch, Mathematik, Englisch</a:t>
            </a:r>
            <a:br>
              <a:rPr lang="de-DE" b="1" dirty="0"/>
            </a:br>
            <a:r>
              <a:rPr lang="de-DE" b="1" dirty="0">
                <a:solidFill>
                  <a:srgbClr val="FF0000"/>
                </a:solidFill>
              </a:rPr>
              <a:t>2024</a:t>
            </a:r>
            <a:endParaRPr lang="de-DE" b="1" dirty="0"/>
          </a:p>
        </p:txBody>
      </p:sp>
      <p:sp>
        <p:nvSpPr>
          <p:cNvPr id="3" name="Untertitel 2"/>
          <p:cNvSpPr>
            <a:spLocks noGrp="1"/>
          </p:cNvSpPr>
          <p:nvPr>
            <p:ph type="subTitle" idx="1"/>
          </p:nvPr>
        </p:nvSpPr>
        <p:spPr>
          <a:xfrm>
            <a:off x="1524000" y="3778075"/>
            <a:ext cx="9144000" cy="2106257"/>
          </a:xfrm>
        </p:spPr>
        <p:txBody>
          <a:bodyPr>
            <a:normAutofit/>
          </a:bodyPr>
          <a:lstStyle/>
          <a:p>
            <a:r>
              <a:rPr lang="de-DE" sz="2000" b="1" dirty="0"/>
              <a:t>Bezug:</a:t>
            </a:r>
            <a:r>
              <a:rPr lang="de-DE" sz="2000" dirty="0"/>
              <a:t> Rundverfügung zu den Zentralen Prüfungen 10 im Jahr 2024 – </a:t>
            </a:r>
            <a:r>
              <a:rPr lang="de-DE" sz="2000" b="1" dirty="0"/>
              <a:t>Teil A</a:t>
            </a:r>
          </a:p>
          <a:p>
            <a:endParaRPr lang="de-DE" sz="2000" b="1" dirty="0"/>
          </a:p>
          <a:p>
            <a:r>
              <a:rPr lang="de-DE" sz="2000" b="1" dirty="0"/>
              <a:t>Alle Informationen sind nachzulesen auf der Homepage des Schulministeriums unter </a:t>
            </a:r>
          </a:p>
          <a:p>
            <a:r>
              <a:rPr lang="de-DE" sz="2000" b="1" dirty="0" err="1"/>
              <a:t>Standardsicherung.nrw.de</a:t>
            </a:r>
            <a:endParaRPr lang="de-DE" sz="2000" b="1" dirty="0"/>
          </a:p>
          <a:p>
            <a:endParaRPr lang="de-DE" sz="2800" dirty="0"/>
          </a:p>
        </p:txBody>
      </p:sp>
      <p:pic>
        <p:nvPicPr>
          <p:cNvPr id="4" name="Grafik 3"/>
          <p:cNvPicPr>
            <a:picLocks noChangeAspect="1"/>
          </p:cNvPicPr>
          <p:nvPr/>
        </p:nvPicPr>
        <p:blipFill rotWithShape="1">
          <a:blip r:embed="rId2">
            <a:extLst>
              <a:ext uri="{28A0092B-C50C-407E-A947-70E740481C1C}">
                <a14:useLocalDpi xmlns:a14="http://schemas.microsoft.com/office/drawing/2010/main" val="0"/>
              </a:ext>
            </a:extLst>
          </a:blip>
          <a:srcRect l="4133" t="36244" r="4845" b="18889"/>
          <a:stretch/>
        </p:blipFill>
        <p:spPr>
          <a:xfrm>
            <a:off x="9140417" y="684107"/>
            <a:ext cx="2116863" cy="438256"/>
          </a:xfrm>
          <a:prstGeom prst="rect">
            <a:avLst/>
          </a:prstGeom>
        </p:spPr>
      </p:pic>
    </p:spTree>
    <p:extLst>
      <p:ext uri="{BB962C8B-B14F-4D97-AF65-F5344CB8AC3E}">
        <p14:creationId xmlns:p14="http://schemas.microsoft.com/office/powerpoint/2010/main" val="366638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Hilfsmittel: </a:t>
            </a:r>
            <a:r>
              <a:rPr lang="de-DE" b="1" dirty="0"/>
              <a:t>Mathematik (Neu)</a:t>
            </a:r>
          </a:p>
        </p:txBody>
      </p:sp>
      <p:sp>
        <p:nvSpPr>
          <p:cNvPr id="3" name="Inhaltsplatzhalter 2"/>
          <p:cNvSpPr>
            <a:spLocks noGrp="1"/>
          </p:cNvSpPr>
          <p:nvPr>
            <p:ph idx="1"/>
          </p:nvPr>
        </p:nvSpPr>
        <p:spPr/>
        <p:txBody>
          <a:bodyPr/>
          <a:lstStyle/>
          <a:p>
            <a:pPr marL="0" indent="0">
              <a:buNone/>
            </a:pPr>
            <a:r>
              <a:rPr lang="de-DE" dirty="0"/>
              <a:t>Wird statt eines Taschenrechners eine entsprechende App/Software auf Tablet-, Laptop- oder Desktop-PC eingesetzt, sind in Prüfungssituationen folgende Bedingungen sicherzustellen:</a:t>
            </a:r>
          </a:p>
          <a:p>
            <a:pPr lvl="1">
              <a:buFont typeface="Symbol" panose="05050102010706020507" pitchFamily="18" charset="2"/>
              <a:buChar char="-"/>
            </a:pPr>
            <a:r>
              <a:rPr lang="de-DE" dirty="0"/>
              <a:t>Die Prüfung erfolgt auf schuleigenen Geräten. Diese können Tablets, Laptops und Computer mit identischer App/Software sein, an deren Nutzung die Schülerinnen und Schüler im Unterricht hinreichend gewöhnt sind.</a:t>
            </a:r>
          </a:p>
          <a:p>
            <a:pPr lvl="1">
              <a:buFont typeface="Symbol" panose="05050102010706020507" pitchFamily="18" charset="2"/>
              <a:buChar char="-"/>
            </a:pPr>
            <a:r>
              <a:rPr lang="de-DE" dirty="0"/>
              <a:t>Der Zugriff ist ausschließlich auf die App/Software möglich, nicht auf andere Programme/Apps, eigene Dateien, Internet oder Netzwerke aller Art. Eventuell eingebaute Kameras sind deaktiviert.</a:t>
            </a:r>
          </a:p>
          <a:p>
            <a:pPr lvl="1">
              <a:buFont typeface="Symbol" panose="05050102010706020507" pitchFamily="18" charset="2"/>
              <a:buChar char="-"/>
            </a:pPr>
            <a:r>
              <a:rPr lang="de-DE" dirty="0"/>
              <a:t>Schuleigene Ersatzgeräte sind in ausreichender Anzahl vorzuhalten.</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10</a:t>
            </a:fld>
            <a:endParaRPr lang="de-DE" dirty="0"/>
          </a:p>
        </p:txBody>
      </p:sp>
    </p:spTree>
    <p:extLst>
      <p:ext uri="{BB962C8B-B14F-4D97-AF65-F5344CB8AC3E}">
        <p14:creationId xmlns:p14="http://schemas.microsoft.com/office/powerpoint/2010/main" val="2911791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Hilfsmittel: </a:t>
            </a:r>
            <a:r>
              <a:rPr lang="de-DE" b="1" dirty="0"/>
              <a:t>Mathematik (Neu)</a:t>
            </a:r>
          </a:p>
        </p:txBody>
      </p:sp>
      <p:sp>
        <p:nvSpPr>
          <p:cNvPr id="3" name="Inhaltsplatzhalter 2"/>
          <p:cNvSpPr>
            <a:spLocks noGrp="1"/>
          </p:cNvSpPr>
          <p:nvPr>
            <p:ph idx="1"/>
          </p:nvPr>
        </p:nvSpPr>
        <p:spPr/>
        <p:txBody>
          <a:bodyPr/>
          <a:lstStyle/>
          <a:p>
            <a:r>
              <a:rPr lang="de-DE" dirty="0"/>
              <a:t>Die Erfahrung zeigt, dass die Formelsammlung nur dann eine Hilfe für Schülerinnen und Schüler ist, wenn sie auch im Unterricht regelmäßig eingesetzt wird. In vielen Schulen wird deswegen mit einer einheitlichen Formelsammlung gearbeitet. Die Entscheidung über die Auswahl trifft die Schulkonferenz auf Empfehlung der Fach- sowie Lehrerkonferenz (Schulgesetz § 30 (3), § 68 (3), § 70 (4)). </a:t>
            </a:r>
          </a:p>
          <a:p>
            <a:r>
              <a:rPr lang="de-DE" dirty="0">
                <a:hlinkClick r:id="rId2"/>
              </a:rPr>
              <a:t>Link zur Formelsammlung Mathematik</a:t>
            </a:r>
            <a:r>
              <a:rPr lang="de-DE" dirty="0"/>
              <a:t> (Standardsicherung NRW – Zentrale Prüfungen am Ende der Klasse 10 – Fächer – Mathematik - Formelsammlungen)</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11</a:t>
            </a:fld>
            <a:endParaRPr lang="de-DE" dirty="0"/>
          </a:p>
        </p:txBody>
      </p:sp>
    </p:spTree>
    <p:extLst>
      <p:ext uri="{BB962C8B-B14F-4D97-AF65-F5344CB8AC3E}">
        <p14:creationId xmlns:p14="http://schemas.microsoft.com/office/powerpoint/2010/main" val="1789841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Täuschungsversuche</a:t>
            </a:r>
          </a:p>
        </p:txBody>
      </p:sp>
      <p:sp>
        <p:nvSpPr>
          <p:cNvPr id="3" name="Inhaltsplatzhalter 2"/>
          <p:cNvSpPr>
            <a:spLocks noGrp="1"/>
          </p:cNvSpPr>
          <p:nvPr>
            <p:ph idx="1"/>
          </p:nvPr>
        </p:nvSpPr>
        <p:spPr/>
        <p:txBody>
          <a:bodyPr>
            <a:normAutofit/>
          </a:bodyPr>
          <a:lstStyle/>
          <a:p>
            <a:r>
              <a:rPr lang="de-DE" dirty="0"/>
              <a:t>Das Mitführen elektronischer Kommunikationsmittel oder Geräte zur Speicherung von Daten (Handys, Smartphones, Pocket-PCs, MP3-Player u. Ä.) im Prüfungsraum – auch im ausgeschalteten Zustand – ist nicht gestattet.</a:t>
            </a:r>
          </a:p>
          <a:p>
            <a:r>
              <a:rPr lang="de-DE" dirty="0"/>
              <a:t>Bereits das Mitführen kann als Täuschungsversuch gewertet werden. </a:t>
            </a:r>
          </a:p>
          <a:p>
            <a:r>
              <a:rPr lang="de-DE" b="1" dirty="0"/>
              <a:t>Die Prüflinge sind darüber vor der Prüfung zu informieren! </a:t>
            </a:r>
          </a:p>
          <a:p>
            <a:r>
              <a:rPr lang="de-DE" dirty="0"/>
              <a:t>Kopf- oder Ohrhörer dürfen während der Prüfung nur benutzt werden, wenn dies aus medizinischen Gründen veranlasst ist.</a:t>
            </a:r>
          </a:p>
          <a:p>
            <a:r>
              <a:rPr lang="de-DE" dirty="0"/>
              <a:t>Die Schulen beugen Täuschungsversuchen im Prüfungsverfahren durch geeignete Maßnahmen vor: z. B. dürfen Prüflinge den Prüfungsraum nur außerhalb der schulischen 	Pausenzeiten und nur mit Erlaubnis der Aufsicht verlassen. Die Erlaubnis kann jeweils nur einem Prüfling erteilt werden. </a:t>
            </a:r>
          </a:p>
          <a:p>
            <a:r>
              <a:rPr lang="de-DE" dirty="0"/>
              <a:t>Im Falle eines Täuschungsversuchs ist nach APO-S I § 38 Abs. 2 zu verfahren.</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12</a:t>
            </a:fld>
            <a:endParaRPr lang="de-DE" dirty="0"/>
          </a:p>
        </p:txBody>
      </p:sp>
    </p:spTree>
    <p:extLst>
      <p:ext uri="{BB962C8B-B14F-4D97-AF65-F5344CB8AC3E}">
        <p14:creationId xmlns:p14="http://schemas.microsoft.com/office/powerpoint/2010/main" val="152748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a:t>Notenfindung</a:t>
            </a:r>
            <a:r>
              <a:rPr lang="de-DE" dirty="0"/>
              <a:t> </a:t>
            </a:r>
            <a:br>
              <a:rPr lang="de-DE" dirty="0"/>
            </a:br>
            <a:r>
              <a:rPr lang="de-DE" dirty="0" err="1"/>
              <a:t>Vornote</a:t>
            </a:r>
            <a:endParaRPr lang="de-DE" dirty="0"/>
          </a:p>
        </p:txBody>
      </p:sp>
      <p:sp>
        <p:nvSpPr>
          <p:cNvPr id="3" name="Inhaltsplatzhalter 2"/>
          <p:cNvSpPr>
            <a:spLocks noGrp="1"/>
          </p:cNvSpPr>
          <p:nvPr>
            <p:ph idx="1"/>
          </p:nvPr>
        </p:nvSpPr>
        <p:spPr/>
        <p:txBody>
          <a:bodyPr/>
          <a:lstStyle/>
          <a:p>
            <a:endParaRPr lang="de-DE" dirty="0"/>
          </a:p>
          <a:p>
            <a:r>
              <a:rPr lang="de-DE" dirty="0"/>
              <a:t>in den Fächern Deutsch, Mathematik und Englisch werden die Abschlussnoten je zur Hälfte aus der Vornote und der Note der schriftlichen Prüfung, ggf. auch aus einer mündlichen Prüfung gebildet. </a:t>
            </a:r>
          </a:p>
          <a:p>
            <a:r>
              <a:rPr lang="de-DE" dirty="0"/>
              <a:t>Die Vornote erfasst die in der Klasse 10 erbrachten Leistungen. Sie wird nicht arithmetisch ermittelt. Vielmehr berücksichtigt sie die Leistungsentwicklung der Schülerin oder des Schülers im Verlauf der gesamten Klasse 10 bis zum Zeitpunkt der Festlegung. Dieser Zeitpunkt liegt vor dem Termin für die mündliche Prüfung (§ 32 APO-S I).</a:t>
            </a:r>
          </a:p>
        </p:txBody>
      </p:sp>
      <p:sp>
        <p:nvSpPr>
          <p:cNvPr id="4" name="Foliennummernplatzhalter 3"/>
          <p:cNvSpPr>
            <a:spLocks noGrp="1"/>
          </p:cNvSpPr>
          <p:nvPr>
            <p:ph type="sldNum" sz="quarter" idx="4"/>
          </p:nvPr>
        </p:nvSpPr>
        <p:spPr/>
        <p:txBody>
          <a:bodyPr/>
          <a:lstStyle/>
          <a:p>
            <a:fld id="{AED6A42B-FB4D-445F-B8E6-119450479298}" type="slidenum">
              <a:rPr lang="de-DE" smtClean="0"/>
              <a:pPr/>
              <a:t>13</a:t>
            </a:fld>
            <a:endParaRPr lang="de-DE" dirty="0"/>
          </a:p>
        </p:txBody>
      </p:sp>
    </p:spTree>
    <p:extLst>
      <p:ext uri="{BB962C8B-B14F-4D97-AF65-F5344CB8AC3E}">
        <p14:creationId xmlns:p14="http://schemas.microsoft.com/office/powerpoint/2010/main" val="531432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Prüfungsnote</a:t>
            </a:r>
          </a:p>
        </p:txBody>
      </p:sp>
      <p:sp>
        <p:nvSpPr>
          <p:cNvPr id="3" name="Inhaltsplatzhalter 2"/>
          <p:cNvSpPr>
            <a:spLocks noGrp="1"/>
          </p:cNvSpPr>
          <p:nvPr>
            <p:ph idx="1"/>
          </p:nvPr>
        </p:nvSpPr>
        <p:spPr/>
        <p:txBody>
          <a:bodyPr/>
          <a:lstStyle/>
          <a:p>
            <a:r>
              <a:rPr lang="de-DE" dirty="0"/>
              <a:t>Die Prüfungsarbeit wird von der Fachlehrkraft bewertet.</a:t>
            </a:r>
          </a:p>
          <a:p>
            <a:r>
              <a:rPr lang="de-DE" dirty="0"/>
              <a:t>Die Zweitkorrektur erfolgt durch eine weitere Fachlehrkraft.</a:t>
            </a:r>
          </a:p>
          <a:p>
            <a:r>
              <a:rPr lang="de-DE" dirty="0"/>
              <a:t>Bei Abweichungen der Notenvorschläge sollen sich beide Lehrkräfte einigen.</a:t>
            </a:r>
          </a:p>
          <a:p>
            <a:r>
              <a:rPr lang="de-DE" dirty="0"/>
              <a:t>Ist keine Einigung möglich, bestimmt die Schulleitung eine dritte Lehrkraft:</a:t>
            </a:r>
            <a:br>
              <a:rPr lang="de-DE" dirty="0"/>
            </a:br>
            <a:r>
              <a:rPr lang="de-DE" dirty="0"/>
              <a:t>Die Note wird jetzt im Rahmen der vorgeschlagenen Noten durch Mehrheitsbeschluss festgesetzt.</a:t>
            </a:r>
          </a:p>
        </p:txBody>
      </p:sp>
      <p:sp>
        <p:nvSpPr>
          <p:cNvPr id="4" name="Foliennummernplatzhalter 3"/>
          <p:cNvSpPr>
            <a:spLocks noGrp="1"/>
          </p:cNvSpPr>
          <p:nvPr>
            <p:ph type="sldNum" sz="quarter" idx="4"/>
          </p:nvPr>
        </p:nvSpPr>
        <p:spPr/>
        <p:txBody>
          <a:bodyPr/>
          <a:lstStyle/>
          <a:p>
            <a:fld id="{AED6A42B-FB4D-445F-B8E6-119450479298}" type="slidenum">
              <a:rPr lang="de-DE" smtClean="0"/>
              <a:pPr/>
              <a:t>14</a:t>
            </a:fld>
            <a:endParaRPr lang="de-DE" dirty="0"/>
          </a:p>
        </p:txBody>
      </p:sp>
    </p:spTree>
    <p:extLst>
      <p:ext uri="{BB962C8B-B14F-4D97-AF65-F5344CB8AC3E}">
        <p14:creationId xmlns:p14="http://schemas.microsoft.com/office/powerpoint/2010/main" val="656360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Abschlussnote</a:t>
            </a:r>
          </a:p>
        </p:txBody>
      </p:sp>
      <p:sp>
        <p:nvSpPr>
          <p:cNvPr id="3" name="Inhaltsplatzhalter 2"/>
          <p:cNvSpPr>
            <a:spLocks noGrp="1"/>
          </p:cNvSpPr>
          <p:nvPr>
            <p:ph idx="1"/>
          </p:nvPr>
        </p:nvSpPr>
        <p:spPr>
          <a:xfrm>
            <a:off x="697089" y="1176618"/>
            <a:ext cx="10515600" cy="4912939"/>
          </a:xfrm>
        </p:spPr>
        <p:txBody>
          <a:bodyPr/>
          <a:lstStyle/>
          <a:p>
            <a:r>
              <a:rPr lang="de-DE" dirty="0"/>
              <a:t>50% </a:t>
            </a:r>
            <a:r>
              <a:rPr lang="de-DE" dirty="0" err="1"/>
              <a:t>Vornote</a:t>
            </a:r>
            <a:r>
              <a:rPr lang="de-DE" dirty="0"/>
              <a:t> (Jahresnote) und 50% Prüfungsnote</a:t>
            </a:r>
          </a:p>
          <a:p>
            <a:r>
              <a:rPr lang="de-DE" dirty="0"/>
              <a:t>Vornote und Prüfunsnote stimmen überein: Zeugnisnote</a:t>
            </a:r>
          </a:p>
          <a:p>
            <a:r>
              <a:rPr lang="de-DE" dirty="0"/>
              <a:t>Vornote und Prüfungsnote weichen um EINE Notenstufe ab: Die Fachlehrkraft setzt in Abstimmung mit dem Zweitkorrektor die Zeugnisnote fest.</a:t>
            </a:r>
          </a:p>
          <a:p>
            <a:r>
              <a:rPr lang="de-DE" dirty="0"/>
              <a:t>Vornote und Prüfungsnote weichen um ZWEI Notenstufen ab: Die Fachlehrkraft setzt die Zeugnisnote nach dem arithmetischen Mittel fest ODER der Prüfling entscheidet sich FREIWILLIG für eine mündliche Prüfung.</a:t>
            </a:r>
          </a:p>
          <a:p>
            <a:r>
              <a:rPr lang="de-DE" dirty="0"/>
              <a:t>Vornote und Prüfungsnote weichen um DREI Notenstufen ab: NOTWENDIGE mündliche Prüfung</a:t>
            </a:r>
          </a:p>
        </p:txBody>
      </p:sp>
      <p:sp>
        <p:nvSpPr>
          <p:cNvPr id="4" name="Foliennummernplatzhalter 3"/>
          <p:cNvSpPr>
            <a:spLocks noGrp="1"/>
          </p:cNvSpPr>
          <p:nvPr>
            <p:ph type="sldNum" sz="quarter" idx="4"/>
          </p:nvPr>
        </p:nvSpPr>
        <p:spPr/>
        <p:txBody>
          <a:bodyPr/>
          <a:lstStyle/>
          <a:p>
            <a:fld id="{AED6A42B-FB4D-445F-B8E6-119450479298}" type="slidenum">
              <a:rPr lang="de-DE" smtClean="0"/>
              <a:pPr/>
              <a:t>15</a:t>
            </a:fld>
            <a:endParaRPr lang="de-DE" dirty="0"/>
          </a:p>
        </p:txBody>
      </p:sp>
    </p:spTree>
    <p:extLst>
      <p:ext uri="{BB962C8B-B14F-4D97-AF65-F5344CB8AC3E}">
        <p14:creationId xmlns:p14="http://schemas.microsoft.com/office/powerpoint/2010/main" val="3550305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Mündliche </a:t>
            </a:r>
            <a:r>
              <a:rPr lang="de-DE" dirty="0" err="1"/>
              <a:t>Abweichungsprüfung</a:t>
            </a:r>
            <a:endParaRPr lang="de-DE" dirty="0"/>
          </a:p>
        </p:txBody>
      </p:sp>
      <p:sp>
        <p:nvSpPr>
          <p:cNvPr id="3" name="Inhaltsplatzhalter 2"/>
          <p:cNvSpPr>
            <a:spLocks noGrp="1"/>
          </p:cNvSpPr>
          <p:nvPr>
            <p:ph idx="1"/>
          </p:nvPr>
        </p:nvSpPr>
        <p:spPr/>
        <p:txBody>
          <a:bodyPr/>
          <a:lstStyle/>
          <a:p>
            <a:endParaRPr lang="de-DE" dirty="0"/>
          </a:p>
          <a:p>
            <a:r>
              <a:rPr lang="de-DE" dirty="0"/>
              <a:t>Die Fachlehrkraft teilt dem Prüfling drei Unterrichtsvorhaben aus Klasse 10 als mögliche Prüfungsgrundlage mit. Dies geschieht am Tag der Notenverkündung (11.06.24).</a:t>
            </a:r>
          </a:p>
          <a:p>
            <a:r>
              <a:rPr lang="de-DE" dirty="0"/>
              <a:t>Zwei dieser Themen sind Gegenstand der Prüfung</a:t>
            </a:r>
          </a:p>
          <a:p>
            <a:r>
              <a:rPr lang="de-DE" dirty="0"/>
              <a:t>Termin (auch nachmittags möglich)  werden durch Schule festgelegt; Bekanntgabe spätestens drei Tage vorher</a:t>
            </a:r>
          </a:p>
          <a:p>
            <a:r>
              <a:rPr lang="de-DE" dirty="0"/>
              <a:t>Ablauf: Aufgabenstellung in schriftlicher Form, Vorbereitungszeit von 10 Minuten, ca. 15 Minuten Dauer, keine Aufgabenauswahl</a:t>
            </a:r>
          </a:p>
          <a:p>
            <a:r>
              <a:rPr lang="de-DE" dirty="0"/>
              <a:t>Chancen und Risiken bei freiwilliger Nachprüfung sind gut abzuwägen</a:t>
            </a:r>
          </a:p>
          <a:p>
            <a:endParaRPr lang="de-DE" dirty="0"/>
          </a:p>
        </p:txBody>
      </p:sp>
      <p:sp>
        <p:nvSpPr>
          <p:cNvPr id="4" name="Foliennummernplatzhalter 3"/>
          <p:cNvSpPr>
            <a:spLocks noGrp="1"/>
          </p:cNvSpPr>
          <p:nvPr>
            <p:ph type="sldNum" sz="quarter" idx="4"/>
          </p:nvPr>
        </p:nvSpPr>
        <p:spPr/>
        <p:txBody>
          <a:bodyPr/>
          <a:lstStyle/>
          <a:p>
            <a:fld id="{AED6A42B-FB4D-445F-B8E6-119450479298}" type="slidenum">
              <a:rPr lang="de-DE" smtClean="0"/>
              <a:pPr/>
              <a:t>16</a:t>
            </a:fld>
            <a:endParaRPr lang="de-DE" dirty="0"/>
          </a:p>
        </p:txBody>
      </p:sp>
    </p:spTree>
    <p:extLst>
      <p:ext uri="{BB962C8B-B14F-4D97-AF65-F5344CB8AC3E}">
        <p14:creationId xmlns:p14="http://schemas.microsoft.com/office/powerpoint/2010/main" val="3745094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3268" y="481905"/>
            <a:ext cx="10515600" cy="1977343"/>
          </a:xfrm>
        </p:spPr>
        <p:txBody>
          <a:bodyPr>
            <a:normAutofit/>
          </a:bodyPr>
          <a:lstStyle/>
          <a:p>
            <a:r>
              <a:rPr lang="de-DE" dirty="0" err="1"/>
              <a:t>Abschlussnotenfindung</a:t>
            </a:r>
            <a:r>
              <a:rPr lang="de-DE" dirty="0"/>
              <a:t> nach mündlicher </a:t>
            </a:r>
            <a:r>
              <a:rPr lang="de-DE" dirty="0" err="1"/>
              <a:t>Abweichungsprüfung</a:t>
            </a:r>
            <a:endParaRPr lang="de-DE" dirty="0"/>
          </a:p>
        </p:txBody>
      </p:sp>
      <p:sp>
        <p:nvSpPr>
          <p:cNvPr id="3" name="Inhaltsplatzhalter 2"/>
          <p:cNvSpPr>
            <a:spLocks noGrp="1"/>
          </p:cNvSpPr>
          <p:nvPr>
            <p:ph idx="1"/>
          </p:nvPr>
        </p:nvSpPr>
        <p:spPr>
          <a:xfrm>
            <a:off x="1114386" y="1871543"/>
            <a:ext cx="9448235" cy="3984617"/>
          </a:xfrm>
        </p:spPr>
        <p:txBody>
          <a:bodyPr/>
          <a:lstStyle/>
          <a:p>
            <a:endParaRPr lang="de-DE" dirty="0"/>
          </a:p>
          <a:p>
            <a:r>
              <a:rPr lang="de-DE" dirty="0"/>
              <a:t>Abschluss- bzw. Zeugnisnote wird nach einem 10er-Schlüssel </a:t>
            </a:r>
            <a:r>
              <a:rPr lang="de-DE" dirty="0" err="1"/>
              <a:t>gewichtet</a:t>
            </a:r>
            <a:r>
              <a:rPr lang="de-DE" dirty="0"/>
              <a:t>:</a:t>
            </a:r>
          </a:p>
          <a:p>
            <a:r>
              <a:rPr lang="de-DE" dirty="0" err="1"/>
              <a:t>Vornote</a:t>
            </a:r>
            <a:r>
              <a:rPr lang="de-DE" dirty="0"/>
              <a:t>: 5-fache Gewichtung</a:t>
            </a:r>
          </a:p>
          <a:p>
            <a:r>
              <a:rPr lang="de-DE" dirty="0"/>
              <a:t>Schriftliche Prüfung: 3-fache Gewichtung</a:t>
            </a:r>
          </a:p>
          <a:p>
            <a:r>
              <a:rPr lang="de-DE" dirty="0"/>
              <a:t>Note der mündlichen Prüfung: 2-fache Gewichtung</a:t>
            </a:r>
          </a:p>
          <a:p>
            <a:endParaRPr lang="de-DE" dirty="0"/>
          </a:p>
          <a:p>
            <a:r>
              <a:rPr lang="de-DE" dirty="0"/>
              <a:t>Der Fachprüfungsausschuss berät und beschließt die Bewertung.</a:t>
            </a:r>
          </a:p>
          <a:p>
            <a:r>
              <a:rPr lang="de-DE" dirty="0"/>
              <a:t>Diese Abschlussnote wird ins Zeugnis übernommen (APO S I § 32 Abs.3)</a:t>
            </a:r>
          </a:p>
        </p:txBody>
      </p:sp>
      <p:sp>
        <p:nvSpPr>
          <p:cNvPr id="4" name="Foliennummernplatzhalter 3"/>
          <p:cNvSpPr>
            <a:spLocks noGrp="1"/>
          </p:cNvSpPr>
          <p:nvPr>
            <p:ph type="sldNum" sz="quarter" idx="4"/>
          </p:nvPr>
        </p:nvSpPr>
        <p:spPr/>
        <p:txBody>
          <a:bodyPr/>
          <a:lstStyle/>
          <a:p>
            <a:fld id="{AED6A42B-FB4D-445F-B8E6-119450479298}" type="slidenum">
              <a:rPr lang="de-DE" smtClean="0"/>
              <a:pPr/>
              <a:t>17</a:t>
            </a:fld>
            <a:endParaRPr lang="de-DE" dirty="0"/>
          </a:p>
        </p:txBody>
      </p:sp>
    </p:spTree>
    <p:extLst>
      <p:ext uri="{BB962C8B-B14F-4D97-AF65-F5344CB8AC3E}">
        <p14:creationId xmlns:p14="http://schemas.microsoft.com/office/powerpoint/2010/main" val="1250883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Bekanntgabe Vornote und Prüfungsnote</a:t>
            </a:r>
          </a:p>
        </p:txBody>
      </p:sp>
      <p:sp>
        <p:nvSpPr>
          <p:cNvPr id="3" name="Inhaltsplatzhalter 2"/>
          <p:cNvSpPr>
            <a:spLocks noGrp="1"/>
          </p:cNvSpPr>
          <p:nvPr>
            <p:ph idx="1"/>
          </p:nvPr>
        </p:nvSpPr>
        <p:spPr/>
        <p:txBody>
          <a:bodyPr/>
          <a:lstStyle/>
          <a:p>
            <a:r>
              <a:rPr lang="de-DE" dirty="0"/>
              <a:t>Die </a:t>
            </a:r>
            <a:r>
              <a:rPr lang="de-DE" b="1" dirty="0"/>
              <a:t>Bekanntgabe der Vornote </a:t>
            </a:r>
            <a:r>
              <a:rPr lang="de-DE" dirty="0"/>
              <a:t>(Jahresnote) und der </a:t>
            </a:r>
            <a:r>
              <a:rPr lang="de-DE" b="1" dirty="0"/>
              <a:t>Prüfungsnote</a:t>
            </a:r>
            <a:r>
              <a:rPr lang="de-DE" dirty="0"/>
              <a:t> erfolgt am</a:t>
            </a:r>
            <a:br>
              <a:rPr lang="de-DE" dirty="0"/>
            </a:br>
            <a:r>
              <a:rPr lang="de-DE" b="1" dirty="0">
                <a:solidFill>
                  <a:srgbClr val="FF0000"/>
                </a:solidFill>
              </a:rPr>
              <a:t>Dienstag, 11. Juni 2024</a:t>
            </a:r>
            <a:endParaRPr lang="de-DE" dirty="0"/>
          </a:p>
          <a:p>
            <a:r>
              <a:rPr lang="de-DE" dirty="0"/>
              <a:t>Je nach Notenbild müssen die Prüflinge auf die Möglichkeit oder Verpflichtung zur Teilnahme an einer mündlichen Prüfung hingewiesen werden.</a:t>
            </a:r>
          </a:p>
          <a:p>
            <a:pPr lvl="1">
              <a:buFont typeface="Symbol" panose="05050102010706020507" pitchFamily="18" charset="2"/>
              <a:buChar char="-"/>
            </a:pPr>
            <a:r>
              <a:rPr lang="de-DE" dirty="0"/>
              <a:t>Vornote und Prüfungsnote weichen um </a:t>
            </a:r>
            <a:r>
              <a:rPr lang="de-DE" b="1" dirty="0"/>
              <a:t>zwei Notenstufen </a:t>
            </a:r>
            <a:r>
              <a:rPr lang="de-DE" dirty="0"/>
              <a:t>ab:</a:t>
            </a:r>
            <a:br>
              <a:rPr lang="de-DE" dirty="0"/>
            </a:br>
            <a:r>
              <a:rPr lang="de-DE" dirty="0"/>
              <a:t>Die Fachlehrkraft setzt die Zeugnisnote nach dem arithmetischen Mittel fest oder der Prüfling entscheidet sich für eine mündliche Prüfung.</a:t>
            </a:r>
          </a:p>
          <a:p>
            <a:pPr lvl="1">
              <a:buFont typeface="Symbol" panose="05050102010706020507" pitchFamily="18" charset="2"/>
              <a:buChar char="-"/>
            </a:pPr>
            <a:r>
              <a:rPr lang="de-DE" dirty="0"/>
              <a:t>Vornote und Prüfungsnote weichen um </a:t>
            </a:r>
            <a:r>
              <a:rPr lang="de-DE" b="1" dirty="0"/>
              <a:t>drei Notenstufen </a:t>
            </a:r>
            <a:r>
              <a:rPr lang="de-DE" dirty="0"/>
              <a:t>ab:</a:t>
            </a:r>
            <a:br>
              <a:rPr lang="de-DE" dirty="0"/>
            </a:br>
            <a:r>
              <a:rPr lang="de-DE" dirty="0"/>
              <a:t>Eine mündliche Prüfung findet statt.</a:t>
            </a:r>
          </a:p>
          <a:p>
            <a:r>
              <a:rPr lang="de-DE" dirty="0"/>
              <a:t>Formblatt: </a:t>
            </a:r>
            <a:r>
              <a:rPr lang="de-DE" i="1" dirty="0"/>
              <a:t>Anlage 4 – VV</a:t>
            </a:r>
          </a:p>
          <a:p>
            <a:endParaRPr lang="de-DE" dirty="0"/>
          </a:p>
        </p:txBody>
      </p:sp>
      <p:sp>
        <p:nvSpPr>
          <p:cNvPr id="4" name="Foliennummernplatzhalter 3"/>
          <p:cNvSpPr>
            <a:spLocks noGrp="1"/>
          </p:cNvSpPr>
          <p:nvPr>
            <p:ph type="sldNum" sz="quarter" idx="4"/>
          </p:nvPr>
        </p:nvSpPr>
        <p:spPr/>
        <p:txBody>
          <a:bodyPr/>
          <a:lstStyle/>
          <a:p>
            <a:fld id="{AED6A42B-FB4D-445F-B8E6-119450479298}" type="slidenum">
              <a:rPr lang="de-DE" smtClean="0"/>
              <a:pPr/>
              <a:t>18</a:t>
            </a:fld>
            <a:endParaRPr lang="de-DE" dirty="0"/>
          </a:p>
        </p:txBody>
      </p:sp>
    </p:spTree>
    <p:extLst>
      <p:ext uri="{BB962C8B-B14F-4D97-AF65-F5344CB8AC3E}">
        <p14:creationId xmlns:p14="http://schemas.microsoft.com/office/powerpoint/2010/main" val="3691205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Mündliche Abweichungsprüfungen</a:t>
            </a:r>
          </a:p>
        </p:txBody>
      </p:sp>
      <p:sp>
        <p:nvSpPr>
          <p:cNvPr id="3" name="Inhaltsplatzhalter 2"/>
          <p:cNvSpPr>
            <a:spLocks noGrp="1"/>
          </p:cNvSpPr>
          <p:nvPr>
            <p:ph idx="1"/>
          </p:nvPr>
        </p:nvSpPr>
        <p:spPr/>
        <p:txBody>
          <a:bodyPr>
            <a:normAutofit/>
          </a:bodyPr>
          <a:lstStyle/>
          <a:p>
            <a:pPr marL="0" indent="0">
              <a:buNone/>
            </a:pPr>
            <a:r>
              <a:rPr lang="de-DE" b="1" dirty="0"/>
              <a:t>Termine</a:t>
            </a:r>
          </a:p>
          <a:p>
            <a:r>
              <a:rPr lang="de-DE" dirty="0"/>
              <a:t>Die mündlichen Prüfungen werden von der Schule terminiert.</a:t>
            </a:r>
          </a:p>
          <a:p>
            <a:r>
              <a:rPr lang="de-DE" dirty="0"/>
              <a:t>Zeitraum: </a:t>
            </a:r>
            <a:r>
              <a:rPr lang="de-DE" dirty="0">
                <a:solidFill>
                  <a:srgbClr val="FF0000"/>
                </a:solidFill>
              </a:rPr>
              <a:t>Dienstag, 18. Juni bis Donnerstag, 27. Juni 2024</a:t>
            </a:r>
            <a:br>
              <a:rPr lang="de-DE" dirty="0">
                <a:solidFill>
                  <a:srgbClr val="FF0000"/>
                </a:solidFill>
              </a:rPr>
            </a:br>
            <a:endParaRPr lang="de-DE" dirty="0"/>
          </a:p>
          <a:p>
            <a:r>
              <a:rPr lang="de-DE" dirty="0"/>
              <a:t>Die Prüfungen können vormittags oder nachmittags stattfinden. Sie dürfen i. d. R. zu keinem Unterrichtsausfall führen.</a:t>
            </a:r>
          </a:p>
          <a:p>
            <a:r>
              <a:rPr lang="de-DE" dirty="0"/>
              <a:t>Der Termin wird dem Prüfling spätestens am Unterrichtstag vor dem Prüfungstermin bekannt gegeben. </a:t>
            </a:r>
          </a:p>
          <a:p>
            <a:r>
              <a:rPr lang="de-DE" dirty="0"/>
              <a:t>Der Prüfling hat am Prüfungstag unterrichtsfrei.</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19</a:t>
            </a:fld>
            <a:endParaRPr lang="de-DE" dirty="0"/>
          </a:p>
        </p:txBody>
      </p:sp>
    </p:spTree>
    <p:extLst>
      <p:ext uri="{BB962C8B-B14F-4D97-AF65-F5344CB8AC3E}">
        <p14:creationId xmlns:p14="http://schemas.microsoft.com/office/powerpoint/2010/main" val="870502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37350" y="2025474"/>
            <a:ext cx="9144000" cy="3788304"/>
          </a:xfrm>
        </p:spPr>
        <p:txBody>
          <a:bodyPr>
            <a:noAutofit/>
          </a:bodyPr>
          <a:lstStyle/>
          <a:p>
            <a:pPr algn="l"/>
            <a:r>
              <a:rPr lang="de-DE" sz="2000" b="1" dirty="0"/>
              <a:t>Allgemeines</a:t>
            </a:r>
            <a:br>
              <a:rPr lang="de-DE" sz="2000" b="1" dirty="0"/>
            </a:br>
            <a:br>
              <a:rPr lang="de-DE" sz="2000" b="1" dirty="0"/>
            </a:br>
            <a:r>
              <a:rPr lang="de-DE" sz="2000" b="1" dirty="0"/>
              <a:t>- Prüfungsnote nicht automatisch Abschluss- bzw. Zeugnisnote</a:t>
            </a:r>
            <a:br>
              <a:rPr lang="de-DE" sz="2000" b="1" dirty="0"/>
            </a:br>
            <a:br>
              <a:rPr lang="de-DE" sz="2000" b="1" dirty="0"/>
            </a:br>
            <a:r>
              <a:rPr lang="de-DE" sz="2000" b="1" dirty="0"/>
              <a:t>- keine Zulassung zur Prüfung erforderlich</a:t>
            </a:r>
            <a:br>
              <a:rPr lang="de-DE" sz="2000" b="1" dirty="0"/>
            </a:br>
            <a:br>
              <a:rPr lang="de-DE" sz="2000" b="1" dirty="0"/>
            </a:br>
            <a:r>
              <a:rPr lang="de-DE" sz="2000" b="1" dirty="0"/>
              <a:t>- während des gesamten Zeitraums Unterricht nach Plan, auch am Prüfungstag</a:t>
            </a:r>
            <a:br>
              <a:rPr lang="de-DE" sz="2000" b="1" dirty="0"/>
            </a:br>
            <a:br>
              <a:rPr lang="de-DE" sz="2000" b="1" dirty="0"/>
            </a:br>
            <a:r>
              <a:rPr lang="de-DE" sz="2000" b="1" dirty="0"/>
              <a:t>- keine Nachprüfung in den Prüfungsfächern M, D, E möglich ( gem. §44 APO S I)</a:t>
            </a:r>
            <a:br>
              <a:rPr lang="de-DE" sz="2000" b="1" dirty="0"/>
            </a:br>
            <a:br>
              <a:rPr lang="de-DE" sz="2000" b="1" dirty="0"/>
            </a:br>
            <a:r>
              <a:rPr lang="de-DE" sz="2000" b="1" dirty="0"/>
              <a:t>- zentral gestellte schriftliche Prüfung nur für den Haupttermin und EINEN </a:t>
            </a:r>
            <a:r>
              <a:rPr lang="de-DE" sz="2000" b="1" dirty="0" err="1"/>
              <a:t>Nachschreibtermin</a:t>
            </a:r>
            <a:br>
              <a:rPr lang="de-DE" sz="2000" b="1" dirty="0"/>
            </a:br>
            <a:br>
              <a:rPr lang="de-DE" sz="2000" b="1" dirty="0"/>
            </a:br>
            <a:r>
              <a:rPr lang="de-DE" sz="2000" b="1" dirty="0"/>
              <a:t>- Bei Nichterscheinen wegen Krankheit ist eine ärztliche Bescheinigung vorzulegen!</a:t>
            </a:r>
            <a:br>
              <a:rPr lang="de-DE" sz="2000" b="1" dirty="0"/>
            </a:br>
            <a:br>
              <a:rPr lang="de-DE" sz="2000" b="1" dirty="0"/>
            </a:br>
            <a:r>
              <a:rPr lang="de-DE" sz="2000" b="1" dirty="0"/>
              <a:t>- die ZP 10 ersetzen keine KA in </a:t>
            </a:r>
            <a:r>
              <a:rPr lang="de-DE" sz="2000" b="1" dirty="0" err="1"/>
              <a:t>Jgst</a:t>
            </a:r>
            <a:r>
              <a:rPr lang="de-DE" sz="2000" b="1" dirty="0"/>
              <a:t> 10</a:t>
            </a:r>
          </a:p>
        </p:txBody>
      </p:sp>
      <p:sp>
        <p:nvSpPr>
          <p:cNvPr id="3" name="Untertitel 2"/>
          <p:cNvSpPr>
            <a:spLocks noGrp="1"/>
          </p:cNvSpPr>
          <p:nvPr>
            <p:ph type="subTitle" idx="1"/>
          </p:nvPr>
        </p:nvSpPr>
        <p:spPr>
          <a:xfrm>
            <a:off x="1308946" y="-334839"/>
            <a:ext cx="9144000" cy="1655762"/>
          </a:xfrm>
        </p:spPr>
        <p:txBody>
          <a:bodyPr>
            <a:normAutofit/>
          </a:bodyPr>
          <a:lstStyle/>
          <a:p>
            <a:endParaRPr lang="de-DE" sz="2000" b="1" dirty="0"/>
          </a:p>
          <a:p>
            <a:endParaRPr lang="de-DE" sz="2800" dirty="0"/>
          </a:p>
        </p:txBody>
      </p:sp>
      <p:pic>
        <p:nvPicPr>
          <p:cNvPr id="4" name="Grafik 3"/>
          <p:cNvPicPr>
            <a:picLocks noChangeAspect="1"/>
          </p:cNvPicPr>
          <p:nvPr/>
        </p:nvPicPr>
        <p:blipFill rotWithShape="1">
          <a:blip r:embed="rId2">
            <a:extLst>
              <a:ext uri="{28A0092B-C50C-407E-A947-70E740481C1C}">
                <a14:useLocalDpi xmlns:a14="http://schemas.microsoft.com/office/drawing/2010/main" val="0"/>
              </a:ext>
            </a:extLst>
          </a:blip>
          <a:srcRect l="4133" t="36244" r="4845" b="18889"/>
          <a:stretch/>
        </p:blipFill>
        <p:spPr>
          <a:xfrm>
            <a:off x="9140417" y="684107"/>
            <a:ext cx="2116863" cy="438256"/>
          </a:xfrm>
          <a:prstGeom prst="rect">
            <a:avLst/>
          </a:prstGeom>
        </p:spPr>
      </p:pic>
    </p:spTree>
    <p:extLst>
      <p:ext uri="{BB962C8B-B14F-4D97-AF65-F5344CB8AC3E}">
        <p14:creationId xmlns:p14="http://schemas.microsoft.com/office/powerpoint/2010/main" val="341589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Weitere Informationsquellen</a:t>
            </a:r>
          </a:p>
        </p:txBody>
      </p:sp>
      <p:sp>
        <p:nvSpPr>
          <p:cNvPr id="3" name="Textplatzhalter 2"/>
          <p:cNvSpPr>
            <a:spLocks noGrp="1"/>
          </p:cNvSpPr>
          <p:nvPr>
            <p:ph type="body" idx="1"/>
          </p:nvPr>
        </p:nvSpPr>
        <p:spPr/>
        <p:txBody>
          <a:bodyPr/>
          <a:lstStyle/>
          <a:p>
            <a:r>
              <a:rPr lang="de-DE" dirty="0"/>
              <a:t>Kapitel 4</a:t>
            </a:r>
          </a:p>
        </p:txBody>
      </p:sp>
      <p:sp>
        <p:nvSpPr>
          <p:cNvPr id="4" name="Foliennummernplatzhalter 3"/>
          <p:cNvSpPr>
            <a:spLocks noGrp="1"/>
          </p:cNvSpPr>
          <p:nvPr>
            <p:ph type="sldNum" sz="quarter" idx="4"/>
          </p:nvPr>
        </p:nvSpPr>
        <p:spPr/>
        <p:txBody>
          <a:bodyPr/>
          <a:lstStyle/>
          <a:p>
            <a:fld id="{AED6A42B-FB4D-445F-B8E6-119450479298}" type="slidenum">
              <a:rPr lang="de-DE" smtClean="0"/>
              <a:pPr/>
              <a:t>20</a:t>
            </a:fld>
            <a:endParaRPr lang="de-DE" dirty="0"/>
          </a:p>
        </p:txBody>
      </p:sp>
    </p:spTree>
    <p:extLst>
      <p:ext uri="{BB962C8B-B14F-4D97-AF65-F5344CB8AC3E}">
        <p14:creationId xmlns:p14="http://schemas.microsoft.com/office/powerpoint/2010/main" val="2858553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Aktuelles zur ZP10</a:t>
            </a:r>
          </a:p>
        </p:txBody>
      </p:sp>
      <p:sp>
        <p:nvSpPr>
          <p:cNvPr id="3" name="Inhaltsplatzhalter 2"/>
          <p:cNvSpPr>
            <a:spLocks noGrp="1"/>
          </p:cNvSpPr>
          <p:nvPr>
            <p:ph idx="1"/>
          </p:nvPr>
        </p:nvSpPr>
        <p:spPr/>
        <p:txBody>
          <a:bodyPr/>
          <a:lstStyle/>
          <a:p>
            <a:pPr marL="0" indent="0">
              <a:buNone/>
            </a:pPr>
            <a:r>
              <a:rPr lang="de-DE" dirty="0"/>
              <a:t>Aktuelle Informationen finden Sie auf den Seiten der </a:t>
            </a:r>
            <a:br>
              <a:rPr lang="de-DE" dirty="0"/>
            </a:br>
            <a:r>
              <a:rPr lang="de-DE" dirty="0">
                <a:hlinkClick r:id="rId2"/>
              </a:rPr>
              <a:t>Standardsicherung im Bildungsportal</a:t>
            </a:r>
            <a:r>
              <a:rPr lang="de-DE" dirty="0"/>
              <a:t> (www.standardsicherung.schulministerium.nrw.de)</a:t>
            </a:r>
          </a:p>
          <a:p>
            <a:pPr marL="0" indent="0">
              <a:buNone/>
            </a:pPr>
            <a:endParaRPr lang="de-DE" dirty="0"/>
          </a:p>
        </p:txBody>
      </p:sp>
      <p:sp>
        <p:nvSpPr>
          <p:cNvPr id="4" name="Foliennummernplatzhalter 3"/>
          <p:cNvSpPr>
            <a:spLocks noGrp="1"/>
          </p:cNvSpPr>
          <p:nvPr>
            <p:ph type="sldNum" sz="quarter" idx="4"/>
          </p:nvPr>
        </p:nvSpPr>
        <p:spPr/>
        <p:txBody>
          <a:bodyPr/>
          <a:lstStyle/>
          <a:p>
            <a:fld id="{AED6A42B-FB4D-445F-B8E6-119450479298}" type="slidenum">
              <a:rPr lang="de-DE" smtClean="0"/>
              <a:pPr/>
              <a:t>21</a:t>
            </a:fld>
            <a:endParaRPr lang="de-DE" dirty="0"/>
          </a:p>
        </p:txBody>
      </p:sp>
      <p:pic>
        <p:nvPicPr>
          <p:cNvPr id="6" name="Grafik 5"/>
          <p:cNvPicPr>
            <a:picLocks noChangeAspect="1"/>
          </p:cNvPicPr>
          <p:nvPr/>
        </p:nvPicPr>
        <p:blipFill rotWithShape="1">
          <a:blip r:embed="rId3"/>
          <a:srcRect t="-1" b="968"/>
          <a:stretch/>
        </p:blipFill>
        <p:spPr>
          <a:xfrm>
            <a:off x="906379" y="2310669"/>
            <a:ext cx="6689558" cy="3776411"/>
          </a:xfrm>
          <a:prstGeom prst="rect">
            <a:avLst/>
          </a:prstGeom>
        </p:spPr>
      </p:pic>
    </p:spTree>
    <p:extLst>
      <p:ext uri="{BB962C8B-B14F-4D97-AF65-F5344CB8AC3E}">
        <p14:creationId xmlns:p14="http://schemas.microsoft.com/office/powerpoint/2010/main" val="841690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Übungsmaterialien</a:t>
            </a:r>
          </a:p>
        </p:txBody>
      </p:sp>
      <p:sp>
        <p:nvSpPr>
          <p:cNvPr id="3" name="Inhaltsplatzhalter 2"/>
          <p:cNvSpPr>
            <a:spLocks noGrp="1"/>
          </p:cNvSpPr>
          <p:nvPr>
            <p:ph idx="1"/>
          </p:nvPr>
        </p:nvSpPr>
        <p:spPr/>
        <p:txBody>
          <a:bodyPr/>
          <a:lstStyle/>
          <a:p>
            <a:r>
              <a:rPr lang="de-DE" dirty="0">
                <a:hlinkClick r:id="rId2"/>
              </a:rPr>
              <a:t>Prüfungsarbeiten mit Bewertungsvorgaben aus den vorausgegangenen drei Prüfungsjahren</a:t>
            </a:r>
            <a:r>
              <a:rPr lang="de-DE" dirty="0"/>
              <a:t> stehen den Schulen zu Lehr- und Lernzwecken mit schulspezifischen Zugangsdaten im Bildungsportal zur Verfügung</a:t>
            </a:r>
            <a:br>
              <a:rPr lang="de-DE" dirty="0"/>
            </a:br>
            <a:r>
              <a:rPr lang="de-DE" dirty="0"/>
              <a:t>(Standardsicherung NRW – Zentrale Prüfungen am Ende der Klasse 10 – Prüfungsaufgaben)</a:t>
            </a:r>
          </a:p>
          <a:p>
            <a:r>
              <a:rPr lang="de-DE" dirty="0"/>
              <a:t>Die Lehrkräfte sowie Schülerinnen und Schüler haben Anspruch auf Einsicht in die Aufgabenstellungen und Auswertungsanleitungen. </a:t>
            </a:r>
          </a:p>
          <a:p>
            <a:r>
              <a:rPr lang="de-DE" dirty="0"/>
              <a:t>Die Schulleitung hat die Zugangsdaten und regelt die Verteilung der Prüfungsmaterialien.</a:t>
            </a:r>
          </a:p>
        </p:txBody>
      </p:sp>
      <p:sp>
        <p:nvSpPr>
          <p:cNvPr id="4" name="Foliennummernplatzhalter 3"/>
          <p:cNvSpPr>
            <a:spLocks noGrp="1"/>
          </p:cNvSpPr>
          <p:nvPr>
            <p:ph type="sldNum" sz="quarter" idx="4"/>
          </p:nvPr>
        </p:nvSpPr>
        <p:spPr/>
        <p:txBody>
          <a:bodyPr/>
          <a:lstStyle/>
          <a:p>
            <a:fld id="{AED6A42B-FB4D-445F-B8E6-119450479298}" type="slidenum">
              <a:rPr lang="de-DE" smtClean="0"/>
              <a:pPr/>
              <a:t>22</a:t>
            </a:fld>
            <a:endParaRPr lang="de-DE" dirty="0"/>
          </a:p>
        </p:txBody>
      </p:sp>
    </p:spTree>
    <p:extLst>
      <p:ext uri="{BB962C8B-B14F-4D97-AF65-F5344CB8AC3E}">
        <p14:creationId xmlns:p14="http://schemas.microsoft.com/office/powerpoint/2010/main" val="1241745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37350" y="2025474"/>
            <a:ext cx="9144000" cy="3788304"/>
          </a:xfrm>
        </p:spPr>
        <p:txBody>
          <a:bodyPr>
            <a:noAutofit/>
          </a:bodyPr>
          <a:lstStyle/>
          <a:p>
            <a:pPr algn="l"/>
            <a:r>
              <a:rPr lang="de-DE" sz="2000" b="1" dirty="0"/>
              <a:t>Abschlussvergabe nach Klasse 10</a:t>
            </a:r>
            <a:br>
              <a:rPr lang="de-DE" sz="2000" b="1" dirty="0"/>
            </a:br>
            <a:br>
              <a:rPr lang="de-DE" sz="2000" b="1" dirty="0"/>
            </a:br>
            <a:r>
              <a:rPr lang="de-DE" sz="2000" b="1" dirty="0"/>
              <a:t>Nach der Klasse 10 wird am Gymnasium der Mittlere Schulabschluss (</a:t>
            </a:r>
            <a:r>
              <a:rPr lang="de-DE" sz="2000" b="1" dirty="0" err="1"/>
              <a:t>Fachoberschulreife</a:t>
            </a:r>
            <a:r>
              <a:rPr lang="de-DE" sz="2000" b="1" dirty="0"/>
              <a:t>) erworben.</a:t>
            </a:r>
            <a:br>
              <a:rPr lang="de-DE" sz="2000" b="1" dirty="0"/>
            </a:br>
            <a:br>
              <a:rPr lang="de-DE" sz="2000" b="1" dirty="0"/>
            </a:br>
            <a:r>
              <a:rPr lang="de-DE" sz="2000" b="1" dirty="0"/>
              <a:t>Mit der Versetzung in die EF ist gleichzeitig die Berechtigung zum Besuch der gymnasialen Oberstufe verbunden.</a:t>
            </a:r>
            <a:br>
              <a:rPr lang="de-DE" sz="2000" b="1" dirty="0"/>
            </a:br>
            <a:br>
              <a:rPr lang="de-DE" sz="2000" b="1" dirty="0"/>
            </a:br>
            <a:r>
              <a:rPr lang="de-DE" sz="2000" b="1" dirty="0"/>
              <a:t>Bitte beachte: Die Fächer, in denen keine ZP 10 stattfinden, haben hinsichtlich der  Versetzung und des Erwerbs des Abschlusses die gleiche Bedeutung wie zuvor auch.</a:t>
            </a:r>
            <a:br>
              <a:rPr lang="de-DE" sz="2000" b="1" dirty="0"/>
            </a:br>
            <a:br>
              <a:rPr lang="de-DE" sz="2000" b="1" dirty="0"/>
            </a:br>
            <a:endParaRPr lang="de-DE" sz="2000" b="1" dirty="0"/>
          </a:p>
        </p:txBody>
      </p:sp>
      <p:sp>
        <p:nvSpPr>
          <p:cNvPr id="3" name="Untertitel 2"/>
          <p:cNvSpPr>
            <a:spLocks noGrp="1"/>
          </p:cNvSpPr>
          <p:nvPr>
            <p:ph type="subTitle" idx="1"/>
          </p:nvPr>
        </p:nvSpPr>
        <p:spPr>
          <a:xfrm>
            <a:off x="1308946" y="-334839"/>
            <a:ext cx="9144000" cy="1655762"/>
          </a:xfrm>
        </p:spPr>
        <p:txBody>
          <a:bodyPr>
            <a:normAutofit/>
          </a:bodyPr>
          <a:lstStyle/>
          <a:p>
            <a:endParaRPr lang="de-DE" sz="2000" b="1" dirty="0"/>
          </a:p>
          <a:p>
            <a:endParaRPr lang="de-DE" sz="2800" dirty="0"/>
          </a:p>
        </p:txBody>
      </p:sp>
      <p:pic>
        <p:nvPicPr>
          <p:cNvPr id="4" name="Grafik 3"/>
          <p:cNvPicPr>
            <a:picLocks noChangeAspect="1"/>
          </p:cNvPicPr>
          <p:nvPr/>
        </p:nvPicPr>
        <p:blipFill rotWithShape="1">
          <a:blip r:embed="rId2">
            <a:extLst>
              <a:ext uri="{28A0092B-C50C-407E-A947-70E740481C1C}">
                <a14:useLocalDpi xmlns:a14="http://schemas.microsoft.com/office/drawing/2010/main" val="0"/>
              </a:ext>
            </a:extLst>
          </a:blip>
          <a:srcRect l="4133" t="36244" r="4845" b="18889"/>
          <a:stretch/>
        </p:blipFill>
        <p:spPr>
          <a:xfrm>
            <a:off x="9140417" y="684107"/>
            <a:ext cx="2116863" cy="438256"/>
          </a:xfrm>
          <a:prstGeom prst="rect">
            <a:avLst/>
          </a:prstGeom>
        </p:spPr>
      </p:pic>
    </p:spTree>
    <p:extLst>
      <p:ext uri="{BB962C8B-B14F-4D97-AF65-F5344CB8AC3E}">
        <p14:creationId xmlns:p14="http://schemas.microsoft.com/office/powerpoint/2010/main" val="3443307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Hinweise zur Durchführung</a:t>
            </a:r>
            <a:br>
              <a:rPr lang="de-DE" dirty="0"/>
            </a:br>
            <a:r>
              <a:rPr lang="de-DE" dirty="0"/>
              <a:t>der Prüfungen</a:t>
            </a:r>
          </a:p>
        </p:txBody>
      </p:sp>
      <p:sp>
        <p:nvSpPr>
          <p:cNvPr id="3" name="Textplatzhalter 2"/>
          <p:cNvSpPr>
            <a:spLocks noGrp="1"/>
          </p:cNvSpPr>
          <p:nvPr>
            <p:ph type="body" idx="1"/>
          </p:nvPr>
        </p:nvSpPr>
        <p:spPr/>
        <p:txBody>
          <a:bodyPr/>
          <a:lstStyle/>
          <a:p>
            <a:r>
              <a:rPr lang="de-DE" dirty="0"/>
              <a:t>Kapitel 1</a:t>
            </a:r>
          </a:p>
        </p:txBody>
      </p:sp>
      <p:sp>
        <p:nvSpPr>
          <p:cNvPr id="4" name="Foliennummernplatzhalter 3"/>
          <p:cNvSpPr>
            <a:spLocks noGrp="1"/>
          </p:cNvSpPr>
          <p:nvPr>
            <p:ph type="sldNum" sz="quarter" idx="4"/>
          </p:nvPr>
        </p:nvSpPr>
        <p:spPr>
          <a:xfrm>
            <a:off x="8610600" y="6235318"/>
            <a:ext cx="2743200" cy="365125"/>
          </a:xfrm>
        </p:spPr>
        <p:txBody>
          <a:bodyPr/>
          <a:lstStyle/>
          <a:p>
            <a:fld id="{248F8B2D-EE1D-41BF-B0FF-893B7C3FD02C}" type="slidenum">
              <a:rPr lang="de-DE" smtClean="0"/>
              <a:pPr/>
              <a:t>4</a:t>
            </a:fld>
            <a:endParaRPr lang="de-DE" dirty="0"/>
          </a:p>
        </p:txBody>
      </p:sp>
    </p:spTree>
    <p:extLst>
      <p:ext uri="{BB962C8B-B14F-4D97-AF65-F5344CB8AC3E}">
        <p14:creationId xmlns:p14="http://schemas.microsoft.com/office/powerpoint/2010/main" val="2262006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Schriftliche Prüfungen Termine 2024</a:t>
            </a:r>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2949269079"/>
              </p:ext>
            </p:extLst>
          </p:nvPr>
        </p:nvGraphicFramePr>
        <p:xfrm>
          <a:off x="2351584" y="1341120"/>
          <a:ext cx="7488831" cy="2059424"/>
        </p:xfrm>
        <a:graphic>
          <a:graphicData uri="http://schemas.openxmlformats.org/drawingml/2006/table">
            <a:tbl>
              <a:tblPr firstRow="1" bandRow="1">
                <a:tableStyleId>{93296810-A885-4BE3-A3E7-6D5BEEA58F35}</a:tableStyleId>
              </a:tblPr>
              <a:tblGrid>
                <a:gridCol w="1728193">
                  <a:extLst>
                    <a:ext uri="{9D8B030D-6E8A-4147-A177-3AD203B41FA5}">
                      <a16:colId xmlns:a16="http://schemas.microsoft.com/office/drawing/2014/main" val="768236312"/>
                    </a:ext>
                  </a:extLst>
                </a:gridCol>
                <a:gridCol w="2880319">
                  <a:extLst>
                    <a:ext uri="{9D8B030D-6E8A-4147-A177-3AD203B41FA5}">
                      <a16:colId xmlns:a16="http://schemas.microsoft.com/office/drawing/2014/main" val="1480741574"/>
                    </a:ext>
                  </a:extLst>
                </a:gridCol>
                <a:gridCol w="2880319">
                  <a:extLst>
                    <a:ext uri="{9D8B030D-6E8A-4147-A177-3AD203B41FA5}">
                      <a16:colId xmlns:a16="http://schemas.microsoft.com/office/drawing/2014/main" val="3085894944"/>
                    </a:ext>
                  </a:extLst>
                </a:gridCol>
              </a:tblGrid>
              <a:tr h="514856">
                <a:tc>
                  <a:txBody>
                    <a:bodyPr/>
                    <a:lstStyle/>
                    <a:p>
                      <a:pPr algn="ctr"/>
                      <a:r>
                        <a:rPr lang="de-DE" sz="2400" dirty="0"/>
                        <a:t>2024</a:t>
                      </a:r>
                      <a:endParaRPr lang="de-DE" sz="2400" b="1" dirty="0"/>
                    </a:p>
                  </a:txBody>
                  <a:tcPr anchor="ctr"/>
                </a:tc>
                <a:tc>
                  <a:txBody>
                    <a:bodyPr/>
                    <a:lstStyle/>
                    <a:p>
                      <a:pPr algn="ctr"/>
                      <a:r>
                        <a:rPr lang="de-DE" sz="2400" dirty="0"/>
                        <a:t>Haupttermin</a:t>
                      </a:r>
                    </a:p>
                  </a:txBody>
                  <a:tcPr anchor="ctr"/>
                </a:tc>
                <a:tc>
                  <a:txBody>
                    <a:bodyPr/>
                    <a:lstStyle/>
                    <a:p>
                      <a:pPr algn="ctr"/>
                      <a:r>
                        <a:rPr lang="de-DE" sz="2400" dirty="0"/>
                        <a:t>Nachschreibtermin</a:t>
                      </a:r>
                    </a:p>
                  </a:txBody>
                  <a:tcPr anchor="ctr"/>
                </a:tc>
                <a:extLst>
                  <a:ext uri="{0D108BD9-81ED-4DB2-BD59-A6C34878D82A}">
                    <a16:rowId xmlns:a16="http://schemas.microsoft.com/office/drawing/2014/main" val="2384722908"/>
                  </a:ext>
                </a:extLst>
              </a:tr>
              <a:tr h="514856">
                <a:tc>
                  <a:txBody>
                    <a:bodyPr/>
                    <a:lstStyle/>
                    <a:p>
                      <a:r>
                        <a:rPr lang="de-DE" sz="2400" dirty="0"/>
                        <a:t>Deutsch</a:t>
                      </a:r>
                    </a:p>
                  </a:txBody>
                  <a:tcPr anchor="ctr"/>
                </a:tc>
                <a:tc>
                  <a:txBody>
                    <a:bodyPr/>
                    <a:lstStyle/>
                    <a:p>
                      <a:pPr algn="l">
                        <a:tabLst>
                          <a:tab pos="1254125" algn="l"/>
                        </a:tabLst>
                      </a:pPr>
                      <a:r>
                        <a:rPr lang="de-DE" sz="2400" strike="noStrike" dirty="0"/>
                        <a:t>Dienstag, 14. Mai </a:t>
                      </a:r>
                    </a:p>
                  </a:txBody>
                  <a:tcPr anchor="ctr"/>
                </a:tc>
                <a:tc>
                  <a:txBody>
                    <a:bodyPr/>
                    <a:lstStyle/>
                    <a:p>
                      <a:pPr>
                        <a:tabLst>
                          <a:tab pos="1254125" algn="l"/>
                        </a:tabLst>
                      </a:pPr>
                      <a:r>
                        <a:rPr lang="de-DE" sz="2400" strike="noStrike" dirty="0"/>
                        <a:t>Mittwoch, 29. Mai </a:t>
                      </a:r>
                    </a:p>
                  </a:txBody>
                  <a:tcPr anchor="ctr"/>
                </a:tc>
                <a:extLst>
                  <a:ext uri="{0D108BD9-81ED-4DB2-BD59-A6C34878D82A}">
                    <a16:rowId xmlns:a16="http://schemas.microsoft.com/office/drawing/2014/main" val="36568036"/>
                  </a:ext>
                </a:extLst>
              </a:tr>
              <a:tr h="514856">
                <a:tc>
                  <a:txBody>
                    <a:bodyPr/>
                    <a:lstStyle/>
                    <a:p>
                      <a:r>
                        <a:rPr lang="de-DE" sz="2400" dirty="0"/>
                        <a:t>Englisch</a:t>
                      </a:r>
                    </a:p>
                  </a:txBody>
                  <a:tcPr anchor="ctr"/>
                </a:tc>
                <a:tc>
                  <a:txBody>
                    <a:bodyPr/>
                    <a:lstStyle/>
                    <a:p>
                      <a:pPr algn="l" defTabSz="252413">
                        <a:tabLst>
                          <a:tab pos="1254125" algn="l"/>
                        </a:tabLst>
                      </a:pPr>
                      <a:r>
                        <a:rPr lang="de-DE" sz="2400" strike="noStrike" dirty="0"/>
                        <a:t>Donnerstag, 16. Mai </a:t>
                      </a:r>
                    </a:p>
                  </a:txBody>
                  <a:tcPr anchor="ctr"/>
                </a:tc>
                <a:tc>
                  <a:txBody>
                    <a:bodyPr/>
                    <a:lstStyle/>
                    <a:p>
                      <a:pPr>
                        <a:tabLst>
                          <a:tab pos="1254125" algn="l"/>
                        </a:tabLst>
                      </a:pPr>
                      <a:r>
                        <a:rPr lang="de-DE" sz="2400" strike="noStrike" dirty="0"/>
                        <a:t>Dienstag, 04. Juni </a:t>
                      </a:r>
                    </a:p>
                  </a:txBody>
                  <a:tcPr anchor="ctr"/>
                </a:tc>
                <a:extLst>
                  <a:ext uri="{0D108BD9-81ED-4DB2-BD59-A6C34878D82A}">
                    <a16:rowId xmlns:a16="http://schemas.microsoft.com/office/drawing/2014/main" val="977717401"/>
                  </a:ext>
                </a:extLst>
              </a:tr>
              <a:tr h="514856">
                <a:tc>
                  <a:txBody>
                    <a:bodyPr/>
                    <a:lstStyle/>
                    <a:p>
                      <a:r>
                        <a:rPr lang="de-DE" sz="2400" dirty="0"/>
                        <a:t>Mathematik</a:t>
                      </a:r>
                    </a:p>
                  </a:txBody>
                  <a:tcPr anchor="ctr"/>
                </a:tc>
                <a:tc>
                  <a:txBody>
                    <a:bodyPr/>
                    <a:lstStyle/>
                    <a:p>
                      <a:pPr algn="l" defTabSz="252413">
                        <a:tabLst>
                          <a:tab pos="1254125" algn="l"/>
                        </a:tabLst>
                      </a:pPr>
                      <a:r>
                        <a:rPr lang="de-DE" sz="2400" strike="noStrike" dirty="0"/>
                        <a:t>Freitag, 24. Mai </a:t>
                      </a:r>
                    </a:p>
                  </a:txBody>
                  <a:tcPr anchor="ctr"/>
                </a:tc>
                <a:tc>
                  <a:txBody>
                    <a:bodyPr/>
                    <a:lstStyle/>
                    <a:p>
                      <a:pPr defTabSz="1254125">
                        <a:tabLst/>
                      </a:pPr>
                      <a:r>
                        <a:rPr lang="de-DE" sz="2400" strike="noStrike" dirty="0"/>
                        <a:t>Donnerstag, 06. Juni</a:t>
                      </a:r>
                    </a:p>
                  </a:txBody>
                  <a:tcPr anchor="ctr"/>
                </a:tc>
                <a:extLst>
                  <a:ext uri="{0D108BD9-81ED-4DB2-BD59-A6C34878D82A}">
                    <a16:rowId xmlns:a16="http://schemas.microsoft.com/office/drawing/2014/main" val="563037036"/>
                  </a:ext>
                </a:extLst>
              </a:tr>
            </a:tbl>
          </a:graphicData>
        </a:graphic>
      </p:graphicFrame>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5</a:t>
            </a:fld>
            <a:endParaRPr lang="de-DE" dirty="0"/>
          </a:p>
        </p:txBody>
      </p:sp>
      <p:sp>
        <p:nvSpPr>
          <p:cNvPr id="6" name="Inhaltsplatzhalter 2"/>
          <p:cNvSpPr txBox="1">
            <a:spLocks/>
          </p:cNvSpPr>
          <p:nvPr/>
        </p:nvSpPr>
        <p:spPr>
          <a:xfrm>
            <a:off x="838200" y="3565046"/>
            <a:ext cx="10515600" cy="26119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dirty="0"/>
              <a:t>Alle Prüfungen beginnen jeweils um </a:t>
            </a:r>
            <a:r>
              <a:rPr lang="de-DE" b="1" dirty="0"/>
              <a:t>9:00 Uhr</a:t>
            </a:r>
            <a:r>
              <a:rPr lang="de-DE" dirty="0"/>
              <a:t>.</a:t>
            </a:r>
          </a:p>
          <a:p>
            <a:pPr marL="0" indent="0">
              <a:buNone/>
            </a:pPr>
            <a:r>
              <a:rPr lang="de-DE" dirty="0"/>
              <a:t>Im Anschluss an die schriftlichen Prüfungen findet Unterricht nach Plan statt. </a:t>
            </a:r>
          </a:p>
          <a:p>
            <a:pPr marL="0" indent="0">
              <a:buNone/>
            </a:pPr>
            <a:r>
              <a:rPr lang="de-DE" dirty="0"/>
              <a:t>Es gibt jeweils keinen weiteren Nachschreibtermin mit zentral gestellten Aufgaben! Prüflinge, die an den gesetzten Prüfungsterminen nicht teilnehmen können, meldet die Schule der oberen Schulaufsicht. Diese trifft eine Einzelfallregelung.</a:t>
            </a:r>
          </a:p>
        </p:txBody>
      </p:sp>
    </p:spTree>
    <p:extLst>
      <p:ext uri="{BB962C8B-B14F-4D97-AF65-F5344CB8AC3E}">
        <p14:creationId xmlns:p14="http://schemas.microsoft.com/office/powerpoint/2010/main" val="1788716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470647"/>
            <a:ext cx="10515600" cy="1152413"/>
          </a:xfrm>
          <a:solidFill>
            <a:schemeClr val="accent6">
              <a:lumMod val="60000"/>
              <a:lumOff val="40000"/>
            </a:schemeClr>
          </a:solidFill>
        </p:spPr>
        <p:txBody>
          <a:bodyPr>
            <a:normAutofit/>
          </a:bodyPr>
          <a:lstStyle/>
          <a:p>
            <a:r>
              <a:rPr lang="de-DE" dirty="0"/>
              <a:t>Bearbeitungsdauer </a:t>
            </a:r>
            <a:r>
              <a:rPr lang="de-DE" b="1" dirty="0"/>
              <a:t>GYM</a:t>
            </a:r>
            <a:br>
              <a:rPr lang="de-DE" dirty="0"/>
            </a:br>
            <a:r>
              <a:rPr lang="de-DE" sz="3200" dirty="0"/>
              <a:t>Gymnasiale Differenzierung</a:t>
            </a: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6</a:t>
            </a:fld>
            <a:endParaRPr lang="de-DE" dirty="0"/>
          </a:p>
        </p:txBody>
      </p:sp>
      <p:graphicFrame>
        <p:nvGraphicFramePr>
          <p:cNvPr id="5" name="Tabelle 4"/>
          <p:cNvGraphicFramePr>
            <a:graphicFrameLocks noGrp="1"/>
          </p:cNvGraphicFramePr>
          <p:nvPr>
            <p:extLst>
              <p:ext uri="{D42A27DB-BD31-4B8C-83A1-F6EECF244321}">
                <p14:modId xmlns:p14="http://schemas.microsoft.com/office/powerpoint/2010/main" val="2427869501"/>
              </p:ext>
            </p:extLst>
          </p:nvPr>
        </p:nvGraphicFramePr>
        <p:xfrm>
          <a:off x="838200" y="1886585"/>
          <a:ext cx="10515601" cy="1835785"/>
        </p:xfrm>
        <a:graphic>
          <a:graphicData uri="http://schemas.openxmlformats.org/drawingml/2006/table">
            <a:tbl>
              <a:tblPr firstRow="1" bandRow="1"/>
              <a:tblGrid>
                <a:gridCol w="2767263">
                  <a:extLst>
                    <a:ext uri="{9D8B030D-6E8A-4147-A177-3AD203B41FA5}">
                      <a16:colId xmlns:a16="http://schemas.microsoft.com/office/drawing/2014/main" val="2491798846"/>
                    </a:ext>
                  </a:extLst>
                </a:gridCol>
                <a:gridCol w="2490537">
                  <a:extLst>
                    <a:ext uri="{9D8B030D-6E8A-4147-A177-3AD203B41FA5}">
                      <a16:colId xmlns:a16="http://schemas.microsoft.com/office/drawing/2014/main" val="4102103888"/>
                    </a:ext>
                  </a:extLst>
                </a:gridCol>
                <a:gridCol w="2675021">
                  <a:extLst>
                    <a:ext uri="{9D8B030D-6E8A-4147-A177-3AD203B41FA5}">
                      <a16:colId xmlns:a16="http://schemas.microsoft.com/office/drawing/2014/main" val="1038572801"/>
                    </a:ext>
                  </a:extLst>
                </a:gridCol>
                <a:gridCol w="2582780">
                  <a:extLst>
                    <a:ext uri="{9D8B030D-6E8A-4147-A177-3AD203B41FA5}">
                      <a16:colId xmlns:a16="http://schemas.microsoft.com/office/drawing/2014/main" val="4224455815"/>
                    </a:ext>
                  </a:extLst>
                </a:gridCol>
              </a:tblGrid>
              <a:tr h="370840">
                <a:tc>
                  <a:txBody>
                    <a:bodyPr/>
                    <a:lstStyle/>
                    <a:p>
                      <a:endParaRPr lang="de-DE" sz="2400" dirty="0">
                        <a:effectLst/>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b="1" dirty="0">
                          <a:effectLst/>
                          <a:latin typeface="+mn-lt"/>
                          <a:ea typeface="Times New Roman"/>
                        </a:rPr>
                        <a:t>Deutsch</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a:spcAft>
                          <a:spcPts val="0"/>
                        </a:spcAft>
                      </a:pPr>
                      <a:r>
                        <a:rPr lang="de-DE" sz="2400" b="1" dirty="0">
                          <a:effectLst/>
                          <a:latin typeface="+mn-lt"/>
                          <a:ea typeface="Times New Roman"/>
                        </a:rPr>
                        <a:t>Englisch</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2400" b="1" dirty="0">
                          <a:effectLst/>
                          <a:latin typeface="+mn-lt"/>
                          <a:ea typeface="Times New Roman"/>
                        </a:rPr>
                        <a:t>Mathematik</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909356937"/>
                  </a:ext>
                </a:extLst>
              </a:tr>
              <a:tr h="464185">
                <a:tc>
                  <a:txBody>
                    <a:bodyPr/>
                    <a:lstStyle/>
                    <a:p>
                      <a:pPr>
                        <a:spcAft>
                          <a:spcPts val="0"/>
                        </a:spcAft>
                      </a:pPr>
                      <a:r>
                        <a:rPr lang="de-DE" sz="2400" b="1" dirty="0">
                          <a:effectLst/>
                          <a:latin typeface="+mn-lt"/>
                          <a:ea typeface="Times New Roman"/>
                        </a:rPr>
                        <a:t>Erster Prüfungsteil</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a:effectLst/>
                          <a:latin typeface="+mn-lt"/>
                          <a:ea typeface="Times New Roman"/>
                        </a:rPr>
                        <a:t>30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a:effectLst/>
                          <a:latin typeface="+mn-lt"/>
                          <a:ea typeface="Times New Roman"/>
                        </a:rPr>
                        <a:t>ca. 20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a:effectLst/>
                          <a:latin typeface="+mn-lt"/>
                          <a:ea typeface="Times New Roman"/>
                        </a:rPr>
                        <a:t>30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59873186"/>
                  </a:ext>
                </a:extLst>
              </a:tr>
              <a:tr h="370840">
                <a:tc>
                  <a:txBody>
                    <a:bodyPr/>
                    <a:lstStyle/>
                    <a:p>
                      <a:pPr>
                        <a:spcAft>
                          <a:spcPts val="0"/>
                        </a:spcAft>
                      </a:pPr>
                      <a:r>
                        <a:rPr lang="de-DE" sz="2400" b="1" dirty="0">
                          <a:effectLst/>
                          <a:latin typeface="+mn-lt"/>
                          <a:ea typeface="Times New Roman"/>
                        </a:rPr>
                        <a:t>Zweiter Prüfungsteil</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120</a:t>
                      </a:r>
                      <a:r>
                        <a:rPr lang="de-DE" sz="2400" i="1" baseline="0" dirty="0">
                          <a:effectLst/>
                          <a:latin typeface="+mn-lt"/>
                          <a:ea typeface="Times New Roman"/>
                        </a:rPr>
                        <a:t> </a:t>
                      </a:r>
                      <a:r>
                        <a:rPr lang="de-DE" sz="2400" i="1" dirty="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marL="268605">
                        <a:spcAft>
                          <a:spcPts val="0"/>
                        </a:spcAft>
                      </a:pPr>
                      <a:r>
                        <a:rPr lang="de-DE" sz="2400" i="1" dirty="0">
                          <a:effectLst/>
                          <a:latin typeface="+mn-lt"/>
                          <a:ea typeface="Times New Roman"/>
                        </a:rPr>
                        <a:t>100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2400" i="1" dirty="0">
                          <a:effectLst/>
                          <a:latin typeface="+mn-lt"/>
                          <a:ea typeface="Times New Roman"/>
                        </a:rPr>
                        <a:t>90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340609997"/>
                  </a:ext>
                </a:extLst>
              </a:tr>
              <a:tr h="370840">
                <a:tc>
                  <a:txBody>
                    <a:bodyPr/>
                    <a:lstStyle/>
                    <a:p>
                      <a:pPr>
                        <a:spcAft>
                          <a:spcPts val="0"/>
                        </a:spcAft>
                      </a:pPr>
                      <a:r>
                        <a:rPr lang="de-DE" sz="2400" b="1" kern="1200" dirty="0">
                          <a:solidFill>
                            <a:schemeClr val="tx1"/>
                          </a:solidFill>
                          <a:effectLst/>
                          <a:latin typeface="+mn-lt"/>
                          <a:ea typeface="Times New Roman"/>
                          <a:cs typeface="+mn-cs"/>
                        </a:rPr>
                        <a:t>Bearbeitungsdauer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2400" i="1" kern="1200" dirty="0">
                          <a:solidFill>
                            <a:schemeClr val="tx1"/>
                          </a:solidFill>
                          <a:effectLst/>
                          <a:latin typeface="+mn-lt"/>
                          <a:ea typeface="Times New Roman"/>
                          <a:cs typeface="+mn-cs"/>
                        </a:rPr>
                        <a:t>150 Minuten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marL="0" algn="ctr" defTabSz="914400" rtl="0" eaLnBrk="1" latinLnBrk="0" hangingPunct="1">
                        <a:spcAft>
                          <a:spcPts val="0"/>
                        </a:spcAft>
                      </a:pPr>
                      <a:r>
                        <a:rPr lang="de-DE" sz="2400" i="1" kern="1200" dirty="0">
                          <a:solidFill>
                            <a:schemeClr val="tx1"/>
                          </a:solidFill>
                          <a:effectLst/>
                          <a:latin typeface="+mn-lt"/>
                          <a:ea typeface="Times New Roman"/>
                          <a:cs typeface="+mn-cs"/>
                        </a:rPr>
                        <a:t>ca. 120 Minuten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kumimoji="0" lang="de-DE" sz="2400" b="0" i="1" u="none" strike="noStrike" kern="1200" cap="none" spc="0" normalizeH="0" baseline="0" noProof="0" dirty="0">
                          <a:ln>
                            <a:noFill/>
                          </a:ln>
                          <a:solidFill>
                            <a:prstClr val="black"/>
                          </a:solidFill>
                          <a:effectLst/>
                          <a:uLnTx/>
                          <a:uFillTx/>
                          <a:latin typeface="+mn-lt"/>
                          <a:ea typeface="Times New Roman"/>
                          <a:cs typeface="+mn-cs"/>
                        </a:rPr>
                        <a:t>120 Minuten </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058137915"/>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193368776"/>
              </p:ext>
            </p:extLst>
          </p:nvPr>
        </p:nvGraphicFramePr>
        <p:xfrm>
          <a:off x="838200" y="3955415"/>
          <a:ext cx="10515600" cy="1981200"/>
        </p:xfrm>
        <a:graphic>
          <a:graphicData uri="http://schemas.openxmlformats.org/drawingml/2006/table">
            <a:tbl>
              <a:tblPr firstRow="1" bandRow="1"/>
              <a:tblGrid>
                <a:gridCol w="2767263">
                  <a:extLst>
                    <a:ext uri="{9D8B030D-6E8A-4147-A177-3AD203B41FA5}">
                      <a16:colId xmlns:a16="http://schemas.microsoft.com/office/drawing/2014/main" val="20000"/>
                    </a:ext>
                  </a:extLst>
                </a:gridCol>
                <a:gridCol w="2490537">
                  <a:extLst>
                    <a:ext uri="{9D8B030D-6E8A-4147-A177-3AD203B41FA5}">
                      <a16:colId xmlns:a16="http://schemas.microsoft.com/office/drawing/2014/main" val="20001"/>
                    </a:ext>
                  </a:extLst>
                </a:gridCol>
                <a:gridCol w="2675021">
                  <a:extLst>
                    <a:ext uri="{9D8B030D-6E8A-4147-A177-3AD203B41FA5}">
                      <a16:colId xmlns:a16="http://schemas.microsoft.com/office/drawing/2014/main" val="20002"/>
                    </a:ext>
                  </a:extLst>
                </a:gridCol>
                <a:gridCol w="2582779">
                  <a:extLst>
                    <a:ext uri="{9D8B030D-6E8A-4147-A177-3AD203B41FA5}">
                      <a16:colId xmlns:a16="http://schemas.microsoft.com/office/drawing/2014/main" val="20003"/>
                    </a:ext>
                  </a:extLst>
                </a:gridCol>
              </a:tblGrid>
              <a:tr h="464185">
                <a:tc>
                  <a:txBody>
                    <a:bodyPr/>
                    <a:lstStyle/>
                    <a:p>
                      <a:pPr>
                        <a:spcAft>
                          <a:spcPts val="0"/>
                        </a:spcAft>
                      </a:pPr>
                      <a:r>
                        <a:rPr lang="de-DE" sz="2400" b="0" dirty="0">
                          <a:effectLst/>
                          <a:latin typeface="+mn-lt"/>
                          <a:ea typeface="Times New Roman"/>
                        </a:rPr>
                        <a:t>zzgl. </a:t>
                      </a:r>
                      <a:r>
                        <a:rPr lang="de-DE" sz="2400" b="1" dirty="0">
                          <a:effectLst/>
                          <a:latin typeface="+mn-lt"/>
                          <a:ea typeface="Times New Roman"/>
                        </a:rPr>
                        <a:t>Bonuszeit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(auf PT 1 </a:t>
                      </a:r>
                      <a:r>
                        <a:rPr lang="de-DE" sz="2000" u="sng" dirty="0">
                          <a:effectLst/>
                          <a:latin typeface="+mn-lt"/>
                          <a:ea typeface="Times New Roman"/>
                        </a:rPr>
                        <a:t>oder</a:t>
                      </a:r>
                      <a:r>
                        <a:rPr lang="de-DE" sz="2000" dirty="0">
                          <a:effectLst/>
                          <a:latin typeface="+mn-lt"/>
                          <a:ea typeface="Times New Roman"/>
                        </a:rPr>
                        <a:t>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(auf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(auf PT 1 </a:t>
                      </a:r>
                      <a:r>
                        <a:rPr lang="de-DE" sz="2000" u="sng" dirty="0">
                          <a:effectLst/>
                          <a:latin typeface="+mn-lt"/>
                          <a:ea typeface="Times New Roman"/>
                        </a:rPr>
                        <a:t>oder</a:t>
                      </a:r>
                      <a:r>
                        <a:rPr lang="de-DE" sz="2000" dirty="0">
                          <a:effectLst/>
                          <a:latin typeface="+mn-lt"/>
                          <a:ea typeface="Times New Roman"/>
                        </a:rPr>
                        <a:t>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464185">
                <a:tc>
                  <a:txBody>
                    <a:bodyPr/>
                    <a:lstStyle/>
                    <a:p>
                      <a:pPr>
                        <a:spcAft>
                          <a:spcPts val="0"/>
                        </a:spcAft>
                      </a:pPr>
                      <a:r>
                        <a:rPr lang="de-DE" sz="2400" b="0">
                          <a:effectLst/>
                          <a:latin typeface="+mn-lt"/>
                          <a:ea typeface="Times New Roman"/>
                        </a:rPr>
                        <a:t>zzgl.</a:t>
                      </a:r>
                      <a:r>
                        <a:rPr lang="de-DE" sz="2400" b="1">
                          <a:effectLst/>
                          <a:latin typeface="+mn-lt"/>
                          <a:ea typeface="Times New Roman"/>
                        </a:rPr>
                        <a:t> Auswahlzeit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(für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(für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2400" i="1" dirty="0">
                          <a:effectLst/>
                          <a:latin typeface="+mn-lt"/>
                          <a:ea typeface="Times New Roman"/>
                        </a:rPr>
                        <a:t>keine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1"/>
                  </a:ext>
                </a:extLst>
              </a:tr>
              <a:tr h="197485">
                <a:tc>
                  <a:txBody>
                    <a:bodyPr/>
                    <a:lstStyle/>
                    <a:p>
                      <a:pPr>
                        <a:spcAft>
                          <a:spcPts val="0"/>
                        </a:spcAft>
                      </a:pPr>
                      <a:r>
                        <a:rPr lang="de-DE" sz="2400" b="1" i="0" dirty="0">
                          <a:effectLst/>
                          <a:latin typeface="+mn-lt"/>
                          <a:ea typeface="Times New Roman"/>
                        </a:rPr>
                        <a:t>max. Prüfungsdauer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170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a:spcAft>
                          <a:spcPts val="0"/>
                        </a:spcAft>
                      </a:pPr>
                      <a:r>
                        <a:rPr lang="de-DE" sz="2400" i="1" dirty="0">
                          <a:effectLst/>
                          <a:latin typeface="+mn-lt"/>
                          <a:ea typeface="Times New Roman"/>
                        </a:rPr>
                        <a:t>ca. 140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2400" i="1" dirty="0">
                          <a:effectLst/>
                          <a:latin typeface="+mn-lt"/>
                          <a:ea typeface="Times New Roman"/>
                        </a:rPr>
                        <a:t>130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72107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Bearbeitungsdauer</a:t>
            </a:r>
          </a:p>
        </p:txBody>
      </p:sp>
      <p:sp>
        <p:nvSpPr>
          <p:cNvPr id="3" name="Inhaltsplatzhalter 2"/>
          <p:cNvSpPr>
            <a:spLocks noGrp="1"/>
          </p:cNvSpPr>
          <p:nvPr>
            <p:ph idx="1"/>
          </p:nvPr>
        </p:nvSpPr>
        <p:spPr/>
        <p:txBody>
          <a:bodyPr>
            <a:normAutofit lnSpcReduction="10000"/>
          </a:bodyPr>
          <a:lstStyle/>
          <a:p>
            <a:r>
              <a:rPr lang="de-DE" dirty="0"/>
              <a:t>Der 1. Aufgabenteil ist spätestens nach der dafür festgelegten Dauer (in Deutsch und Mathematik ggf. zuzüglich der Bonuszeit von 10 Minuten) abzugeben. </a:t>
            </a:r>
          </a:p>
          <a:p>
            <a:r>
              <a:rPr lang="de-DE" dirty="0"/>
              <a:t>Nach der Abgabe des ersten Teils kann sofort mit dem zweiten Aufgabenteil begonnen werden. </a:t>
            </a:r>
          </a:p>
          <a:p>
            <a:r>
              <a:rPr lang="de-DE" dirty="0"/>
              <a:t>Wird in den Fächern Deutsch und Mathematik der erste Aufgabenteil früher als in der oben vorgesehenen Zeit abgegeben, steht entsprechend mehr Zeit für die Bearbeitung des zweiten Teils zur Verfügung. </a:t>
            </a:r>
          </a:p>
          <a:p>
            <a:r>
              <a:rPr lang="de-DE" dirty="0"/>
              <a:t>Die Uhrzeiten des jeweils zur Verfügung stehenden Zeitrahmens werden von der Aufsicht führenden Lehrkraft zu Beginn der Prüfung an die Tafel geschrieben, z.B.:</a:t>
            </a:r>
          </a:p>
          <a:p>
            <a:pPr marL="0" indent="0">
              <a:buNone/>
            </a:pPr>
            <a:r>
              <a:rPr lang="de-DE" dirty="0">
                <a:latin typeface="Ink Free" panose="03080402000500000000" pitchFamily="66" charset="0"/>
              </a:rPr>
              <a:t>	</a:t>
            </a:r>
            <a:r>
              <a:rPr lang="de-DE" u="sng" dirty="0">
                <a:latin typeface="Ink Free" panose="03080402000500000000" pitchFamily="66" charset="0"/>
              </a:rPr>
              <a:t>ZP 10 Deutsch MSA</a:t>
            </a:r>
          </a:p>
          <a:p>
            <a:pPr marL="0" indent="0" defTabSz="1009650">
              <a:buNone/>
              <a:tabLst>
                <a:tab pos="898525" algn="l"/>
              </a:tabLst>
            </a:pPr>
            <a:r>
              <a:rPr lang="de-DE" dirty="0">
                <a:latin typeface="Ink Free" panose="03080402000500000000" pitchFamily="66" charset="0"/>
              </a:rPr>
              <a:t>	Beginn der Prüfung:	9:00 Uhr</a:t>
            </a:r>
          </a:p>
          <a:p>
            <a:pPr marL="0" indent="0" defTabSz="1009650">
              <a:buNone/>
              <a:tabLst>
                <a:tab pos="898525" algn="l"/>
              </a:tabLst>
            </a:pPr>
            <a:r>
              <a:rPr lang="de-DE" dirty="0">
                <a:latin typeface="Ink Free" panose="03080402000500000000" pitchFamily="66" charset="0"/>
              </a:rPr>
              <a:t>	Abgabe 1. Prüfungsteil:	spätestens 9:40 Uhr</a:t>
            </a:r>
          </a:p>
          <a:p>
            <a:pPr marL="0" indent="0" defTabSz="1009650">
              <a:buNone/>
              <a:tabLst>
                <a:tab pos="898525" algn="l"/>
              </a:tabLst>
            </a:pPr>
            <a:r>
              <a:rPr lang="de-DE" dirty="0">
                <a:latin typeface="Ink Free" panose="03080402000500000000" pitchFamily="66" charset="0"/>
              </a:rPr>
              <a:t>	Abgabe 2. Prüfungsteil:	spätestens 11:50 Uhr</a:t>
            </a:r>
          </a:p>
          <a:p>
            <a:pPr marL="0" indent="0">
              <a:buNone/>
            </a:pP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7</a:t>
            </a:fld>
            <a:endParaRPr lang="de-DE" dirty="0"/>
          </a:p>
        </p:txBody>
      </p:sp>
    </p:spTree>
    <p:extLst>
      <p:ext uri="{BB962C8B-B14F-4D97-AF65-F5344CB8AC3E}">
        <p14:creationId xmlns:p14="http://schemas.microsoft.com/office/powerpoint/2010/main" val="429658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Hilfsmittel: </a:t>
            </a:r>
            <a:r>
              <a:rPr lang="de-DE" b="1" dirty="0"/>
              <a:t>Englisch</a:t>
            </a:r>
          </a:p>
        </p:txBody>
      </p:sp>
      <p:sp>
        <p:nvSpPr>
          <p:cNvPr id="3" name="Inhaltsplatzhalter 2"/>
          <p:cNvSpPr>
            <a:spLocks noGrp="1"/>
          </p:cNvSpPr>
          <p:nvPr>
            <p:ph idx="1"/>
          </p:nvPr>
        </p:nvSpPr>
        <p:spPr/>
        <p:txBody>
          <a:bodyPr/>
          <a:lstStyle/>
          <a:p>
            <a:r>
              <a:rPr lang="de-DE" dirty="0"/>
              <a:t>Im Fach Englisch sind keine Wörterbücher zugelassen. </a:t>
            </a:r>
          </a:p>
          <a:p>
            <a:r>
              <a:rPr lang="de-DE" dirty="0"/>
              <a:t>Sollten sich Hilfen, die in den Aufgabenstellungen nicht vorgesehen sind, für das Verständnis einer Aufgabe als unverzichtbar erweisen, so sind diese von der jeweiligen Fachlehrkraft zu geben und in das Protokoll aufzunehmen.</a:t>
            </a:r>
          </a:p>
          <a:p>
            <a:endParaRPr lang="de-DE" dirty="0"/>
          </a:p>
          <a:p>
            <a:pPr marL="0" indent="0">
              <a:buNone/>
            </a:pPr>
            <a:r>
              <a:rPr lang="de-DE" u="sng" dirty="0"/>
              <a:t>Bitte beachten:</a:t>
            </a:r>
          </a:p>
          <a:p>
            <a:pPr marL="0" indent="0">
              <a:buNone/>
              <a:tabLst>
                <a:tab pos="182563" algn="l"/>
              </a:tabLst>
            </a:pPr>
            <a:r>
              <a:rPr lang="de-DE" dirty="0"/>
              <a:t>	</a:t>
            </a:r>
            <a:r>
              <a:rPr lang="de-DE" dirty="0" err="1"/>
              <a:t>RdErl</a:t>
            </a:r>
            <a:r>
              <a:rPr lang="de-DE" dirty="0"/>
              <a:t>. des MSW v. 18.11.2005 zum Gebrauch ein- und zweisprachiger 	Wörterbücher in den fremdsprachlichen Fächern, BASS 15 – 02 Nr. 13</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8</a:t>
            </a:fld>
            <a:endParaRPr lang="de-DE" dirty="0"/>
          </a:p>
        </p:txBody>
      </p:sp>
    </p:spTree>
    <p:extLst>
      <p:ext uri="{BB962C8B-B14F-4D97-AF65-F5344CB8AC3E}">
        <p14:creationId xmlns:p14="http://schemas.microsoft.com/office/powerpoint/2010/main" val="1488806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Hilfsmittel: </a:t>
            </a:r>
            <a:r>
              <a:rPr lang="de-DE" b="1" dirty="0"/>
              <a:t>Mathematik (Neu)</a:t>
            </a:r>
          </a:p>
        </p:txBody>
      </p:sp>
      <p:sp>
        <p:nvSpPr>
          <p:cNvPr id="3" name="Inhaltsplatzhalter 2"/>
          <p:cNvSpPr>
            <a:spLocks noGrp="1"/>
          </p:cNvSpPr>
          <p:nvPr>
            <p:ph idx="1"/>
          </p:nvPr>
        </p:nvSpPr>
        <p:spPr/>
        <p:txBody>
          <a:bodyPr/>
          <a:lstStyle/>
          <a:p>
            <a:r>
              <a:rPr lang="de-DE" dirty="0"/>
              <a:t>Im Fach Mathematik sind im ersten Prüfungsteil lediglich die Hilfsmittel Zirkel und Geodreieck zugelassen. Im zweiten Prüfungsteil sind die Hilfsmittel Zirkel und Geodreieck, eine handelsübliche oder die vom Ministerium im Internet bereitgestellte Formelsammlung sowie Taschenrechner zugelassen. Alle Hilfsmittel müssen im Unterricht eingeführt und regelmäßig verwendet worden sein.</a:t>
            </a:r>
          </a:p>
          <a:p>
            <a:r>
              <a:rPr lang="de-DE" dirty="0"/>
              <a:t>In den Prüfungen unterliegen wissenschaftliche Taschenrechner (ohne oder mit Grafikfähigkeit bzw. CAS) keiner Einschränkung bzgl. des Funktionsspektrums. Innerhalb eines Kurses dürfen nur in ihrer Funktionalität vergleichbare Taschenrechner verwendet werden.  Die Fachlehrkraft hat vor der Prüfung bei allen Taschenrechnern einen Speicher-</a:t>
            </a:r>
            <a:r>
              <a:rPr lang="de-DE" dirty="0" err="1"/>
              <a:t>Reset</a:t>
            </a:r>
            <a:r>
              <a:rPr lang="de-DE" dirty="0"/>
              <a:t> durchzuführen oder sich von der vorgenommenen Löschung des Speichers zu überzeugen.</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9</a:t>
            </a:fld>
            <a:endParaRPr lang="de-DE" dirty="0"/>
          </a:p>
        </p:txBody>
      </p:sp>
    </p:spTree>
    <p:extLst>
      <p:ext uri="{BB962C8B-B14F-4D97-AF65-F5344CB8AC3E}">
        <p14:creationId xmlns:p14="http://schemas.microsoft.com/office/powerpoint/2010/main" val="215635725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3101</Words>
  <Application>Microsoft Office PowerPoint</Application>
  <PresentationFormat>Breitbild</PresentationFormat>
  <Paragraphs>309</Paragraphs>
  <Slides>22</Slides>
  <Notes>0</Notes>
  <HiddenSlides>0</HiddenSlides>
  <MMClips>0</MMClips>
  <ScaleCrop>false</ScaleCrop>
  <HeadingPairs>
    <vt:vector size="4" baseType="variant">
      <vt:variant>
        <vt:lpstr>Design</vt:lpstr>
      </vt:variant>
      <vt:variant>
        <vt:i4>1</vt:i4>
      </vt:variant>
      <vt:variant>
        <vt:lpstr>Folientitel</vt:lpstr>
      </vt:variant>
      <vt:variant>
        <vt:i4>22</vt:i4>
      </vt:variant>
    </vt:vector>
  </HeadingPairs>
  <TitlesOfParts>
    <vt:vector size="23" baseType="lpstr">
      <vt:lpstr>Office</vt:lpstr>
      <vt:lpstr>     Zentrale Prüfungen  in den Fächern  Deutsch, Mathematik, Englisch 2024</vt:lpstr>
      <vt:lpstr>Allgemeines  - Prüfungsnote nicht automatisch Abschluss- bzw. Zeugnisnote  - keine Zulassung zur Prüfung erforderlich  - während des gesamten Zeitraums Unterricht nach Plan, auch am Prüfungstag  - keine Nachprüfung in den Prüfungsfächern M, D, E möglich ( gem. §44 APO S I)  - zentral gestellte schriftliche Prüfung nur für den Haupttermin und EINEN Nachschreibtermin  - Bei Nichterscheinen wegen Krankheit ist eine ärztliche Bescheinigung vorzulegen!  - die ZP 10 ersetzen keine KA in Jgst 10</vt:lpstr>
      <vt:lpstr>Abschlussvergabe nach Klasse 10  Nach der Klasse 10 wird am Gymnasium der Mittlere Schulabschluss (Fachoberschulreife) erworben.  Mit der Versetzung in die EF ist gleichzeitig die Berechtigung zum Besuch der gymnasialen Oberstufe verbunden.  Bitte beachte: Die Fächer, in denen keine ZP 10 stattfinden, haben hinsichtlich der  Versetzung und des Erwerbs des Abschlusses die gleiche Bedeutung wie zuvor auch.  </vt:lpstr>
      <vt:lpstr>Hinweise zur Durchführung der Prüfungen</vt:lpstr>
      <vt:lpstr>Schriftliche Prüfungen Termine 2024</vt:lpstr>
      <vt:lpstr>Bearbeitungsdauer GYM Gymnasiale Differenzierung</vt:lpstr>
      <vt:lpstr>Bearbeitungsdauer</vt:lpstr>
      <vt:lpstr>Hilfsmittel: Englisch</vt:lpstr>
      <vt:lpstr>Hilfsmittel: Mathematik (Neu)</vt:lpstr>
      <vt:lpstr>Hilfsmittel: Mathematik (Neu)</vt:lpstr>
      <vt:lpstr>Hilfsmittel: Mathematik (Neu)</vt:lpstr>
      <vt:lpstr>Täuschungsversuche</vt:lpstr>
      <vt:lpstr>Notenfindung  Vornote</vt:lpstr>
      <vt:lpstr>Prüfungsnote</vt:lpstr>
      <vt:lpstr>Abschlussnote</vt:lpstr>
      <vt:lpstr>Mündliche Abweichungsprüfung</vt:lpstr>
      <vt:lpstr>Abschlussnotenfindung nach mündlicher Abweichungsprüfung</vt:lpstr>
      <vt:lpstr>Bekanntgabe Vornote und Prüfungsnote</vt:lpstr>
      <vt:lpstr>Mündliche Abweichungsprüfungen</vt:lpstr>
      <vt:lpstr>Weitere Informationsquellen</vt:lpstr>
      <vt:lpstr>Aktuelles zur ZP10</vt:lpstr>
      <vt:lpstr>Übungsmaterialien</vt:lpstr>
    </vt:vector>
  </TitlesOfParts>
  <Company>Schulministerium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PPP zur Vorbereitung der ZP10 2024</dc:title>
  <dc:creator>QUA-LiS NRW</dc:creator>
  <cp:keywords>PPP zur Vorbereitung der ZP10 2024</cp:keywords>
  <cp:lastModifiedBy>Maren Ritter</cp:lastModifiedBy>
  <cp:revision>44</cp:revision>
  <dcterms:created xsi:type="dcterms:W3CDTF">2023-12-10T22:03:02Z</dcterms:created>
  <dcterms:modified xsi:type="dcterms:W3CDTF">2024-02-15T09:55:01Z</dcterms:modified>
</cp:coreProperties>
</file>