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</p:sldMasterIdLst>
  <p:notesMasterIdLst>
    <p:notesMasterId r:id="rId39"/>
  </p:notesMasterIdLst>
  <p:sldIdLst>
    <p:sldId id="274" r:id="rId6"/>
    <p:sldId id="311" r:id="rId7"/>
    <p:sldId id="312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61" r:id="rId20"/>
    <p:sldId id="265" r:id="rId21"/>
    <p:sldId id="263" r:id="rId22"/>
    <p:sldId id="264" r:id="rId23"/>
    <p:sldId id="306" r:id="rId24"/>
    <p:sldId id="307" r:id="rId25"/>
    <p:sldId id="308" r:id="rId26"/>
    <p:sldId id="309" r:id="rId27"/>
    <p:sldId id="286" r:id="rId28"/>
    <p:sldId id="270" r:id="rId29"/>
    <p:sldId id="302" r:id="rId30"/>
    <p:sldId id="303" r:id="rId31"/>
    <p:sldId id="304" r:id="rId32"/>
    <p:sldId id="305" r:id="rId33"/>
    <p:sldId id="287" r:id="rId34"/>
    <p:sldId id="275" r:id="rId35"/>
    <p:sldId id="310" r:id="rId36"/>
    <p:sldId id="288" r:id="rId37"/>
    <p:sldId id="28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8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3B823-4ECD-4825-AEDB-3A7E28F4970F}" type="datetimeFigureOut">
              <a:rPr lang="de-DE" smtClean="0"/>
              <a:t>20.02.2022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6CBE5-9C07-4BA3-AC71-B32930EE89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83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225" name="Foliennummernplatzhalter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FCEC9-B717-4895-A852-74912B4AC13A}" type="slidenum">
              <a: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098EE-BDD3-2C4A-BE7C-382869BE5B8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38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0F648-CC4E-1840-8197-36602FB3C6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61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560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11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51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62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07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2617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33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92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427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32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73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804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517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44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834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669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415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004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90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84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15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9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71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87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93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7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0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45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E580-20C8-46DC-B186-0B6BED94E638}" type="datetimeFigureOut">
              <a:rPr lang="de-DE" smtClean="0"/>
              <a:pPr/>
              <a:t>20.02.2022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5C17E9-C96B-4AE7-A060-C04436C004F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91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0" y="-8640"/>
            <a:ext cx="12191040" cy="6866640"/>
            <a:chOff x="0" y="-8640"/>
            <a:chExt cx="12191040" cy="6866640"/>
          </a:xfrm>
        </p:grpSpPr>
        <p:sp>
          <p:nvSpPr>
            <p:cNvPr id="1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9D9D9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6360" cy="686556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7320" cy="686556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8720" cy="38088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3360" cy="686556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160" cy="686556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8840" cy="686556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200" cy="3267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7480" cy="284364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217547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chulministerium.nrw/sites/default/files/documents/Merkblatt-zum-Auslandsaufenthalt.pdf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Inhalte und Themen</a:t>
            </a:r>
          </a:p>
          <a:p>
            <a:r>
              <a:rPr lang="de-DE" sz="2400" dirty="0">
                <a:effectLst/>
                <a:latin typeface="Arial" panose="020B0604020202020204" pitchFamily="34" charset="0"/>
              </a:rPr>
              <a:t>Lernen von der Natur – Bionik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400" dirty="0">
                <a:effectLst/>
                <a:latin typeface="Arial" panose="020B0604020202020204" pitchFamily="34" charset="0"/>
              </a:rPr>
              <a:t>– Top-Down-Prozess, Bottom-Up-Prozess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400" dirty="0">
                <a:effectLst/>
                <a:latin typeface="Arial" panose="020B0604020202020204" pitchFamily="34" charset="0"/>
              </a:rPr>
              <a:t>– Vogel- und Flugzeugfl</a:t>
            </a:r>
            <a:r>
              <a:rPr lang="de-DE" sz="2400" dirty="0">
                <a:latin typeface="Arial" panose="020B0604020202020204" pitchFamily="34" charset="0"/>
              </a:rPr>
              <a:t>ü</a:t>
            </a:r>
            <a:r>
              <a:rPr lang="de-DE" sz="2400" dirty="0">
                <a:effectLst/>
                <a:latin typeface="Arial" panose="020B0604020202020204" pitchFamily="34" charset="0"/>
              </a:rPr>
              <a:t>gel (Bernoulli-Effekt)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400" dirty="0">
                <a:effectLst/>
                <a:latin typeface="Arial" panose="020B0604020202020204" pitchFamily="34" charset="0"/>
              </a:rPr>
              <a:t>– Winglets, Lotuseffekt, Klettverschluss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400" dirty="0">
                <a:effectLst/>
                <a:latin typeface="Arial" panose="020B0604020202020204" pitchFamily="34" charset="0"/>
              </a:rPr>
              <a:t>– Saugn</a:t>
            </a:r>
            <a:r>
              <a:rPr lang="de-DE" sz="2400" dirty="0">
                <a:latin typeface="Arial" panose="020B0604020202020204" pitchFamily="34" charset="0"/>
              </a:rPr>
              <a:t>ä</a:t>
            </a:r>
            <a:r>
              <a:rPr lang="de-DE" sz="2400" dirty="0">
                <a:effectLst/>
                <a:latin typeface="Arial" panose="020B0604020202020204" pitchFamily="34" charset="0"/>
              </a:rPr>
              <a:t>pfe, </a:t>
            </a:r>
            <a:r>
              <a:rPr lang="de-DE" sz="2400" dirty="0" err="1">
                <a:effectLst/>
                <a:latin typeface="Arial" panose="020B0604020202020204" pitchFamily="34" charset="0"/>
              </a:rPr>
              <a:t>Geckof</a:t>
            </a:r>
            <a:r>
              <a:rPr lang="de-DE" sz="2400" dirty="0" err="1">
                <a:latin typeface="Arial" panose="020B0604020202020204" pitchFamily="34" charset="0"/>
              </a:rPr>
              <a:t>ü</a:t>
            </a:r>
            <a:r>
              <a:rPr lang="de-DE" sz="2400" dirty="0" err="1">
                <a:effectLst/>
                <a:latin typeface="Arial" panose="020B0604020202020204" pitchFamily="34" charset="0"/>
              </a:rPr>
              <a:t>ße</a:t>
            </a:r>
            <a:r>
              <a:rPr lang="de-DE" sz="2400" dirty="0">
                <a:effectLst/>
                <a:latin typeface="Arial" panose="020B0604020202020204" pitchFamily="34" charset="0"/>
              </a:rPr>
              <a:t>, Katzenaugen, . . .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>
                <a:effectLst/>
                <a:latin typeface="Arial" panose="020B0604020202020204" pitchFamily="34" charset="0"/>
              </a:rPr>
              <a:t>Zahlsysteme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400" dirty="0">
                <a:effectLst/>
                <a:latin typeface="Arial" panose="020B0604020202020204" pitchFamily="34" charset="0"/>
              </a:rPr>
              <a:t>– Dezimal-, Binär- und Hexadezimalsystem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400" dirty="0">
                <a:effectLst/>
                <a:latin typeface="Arial" panose="020B0604020202020204" pitchFamily="34" charset="0"/>
              </a:rPr>
              <a:t>– Evtl. Ausflug zum Mathematikum in Gießen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>
                <a:effectLst/>
                <a:latin typeface="Arial" panose="020B0604020202020204" pitchFamily="34" charset="0"/>
              </a:rPr>
              <a:t>Einstieg in die Informatik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400" dirty="0">
                <a:effectLst/>
                <a:latin typeface="Arial" panose="020B0604020202020204" pitchFamily="34" charset="0"/>
              </a:rPr>
              <a:t>– Was ist ein Programm?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400" dirty="0">
                <a:effectLst/>
                <a:latin typeface="Arial" panose="020B0604020202020204" pitchFamily="34" charset="0"/>
              </a:rPr>
              <a:t>– Programmieren mit dem Lego-</a:t>
            </a:r>
            <a:r>
              <a:rPr lang="de-DE" sz="2400" dirty="0" err="1">
                <a:effectLst/>
                <a:latin typeface="Arial" panose="020B0604020202020204" pitchFamily="34" charset="0"/>
              </a:rPr>
              <a:t>Mindstorm</a:t>
            </a:r>
            <a:r>
              <a:rPr lang="de-DE" sz="2400" dirty="0">
                <a:effectLst/>
                <a:latin typeface="Arial" panose="020B0604020202020204" pitchFamily="34" charset="0"/>
              </a:rPr>
              <a:t>-System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 anchor="ctr" anchorCtr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		Mathe - Physik</a:t>
            </a:r>
          </a:p>
        </p:txBody>
      </p:sp>
    </p:spTree>
    <p:extLst>
      <p:ext uri="{BB962C8B-B14F-4D97-AF65-F5344CB8AC3E}">
        <p14:creationId xmlns:p14="http://schemas.microsoft.com/office/powerpoint/2010/main" val="303744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el 1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5" name="Untertitel 2"/>
          <p:cNvSpPr/>
          <p:nvPr/>
        </p:nvSpPr>
        <p:spPr>
          <a:xfrm>
            <a:off x="145440" y="96012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Inhalte und Themen – Praxis und Theorie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36" name="Grafik 5" descr="Ein Bild, das Text, ClipArt enthält.&#10;&#10;Automatisch generierte Beschreibung"/>
          <p:cNvPicPr/>
          <p:nvPr/>
        </p:nvPicPr>
        <p:blipFill>
          <a:blip r:embed="rId2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137" name="Textfeld 8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8" name="AutoShape 3"/>
          <p:cNvSpPr/>
          <p:nvPr/>
        </p:nvSpPr>
        <p:spPr>
          <a:xfrm>
            <a:off x="6342120" y="4005360"/>
            <a:ext cx="2699280" cy="223092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Licht- und Bühnentechnik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Experten-Workshops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Videoclips für Bühnenshow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39" name="AutoShape 4"/>
          <p:cNvSpPr/>
          <p:nvPr/>
        </p:nvSpPr>
        <p:spPr>
          <a:xfrm>
            <a:off x="3462480" y="4005360"/>
            <a:ext cx="2699280" cy="223092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rechtliche Grundlagen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GEMA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0" name="AutoShape 5"/>
          <p:cNvSpPr/>
          <p:nvPr/>
        </p:nvSpPr>
        <p:spPr>
          <a:xfrm>
            <a:off x="582480" y="1700280"/>
            <a:ext cx="8423640" cy="129600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Planung und Umsetzung der Aufführung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1" name="AutoShape 6"/>
          <p:cNvSpPr/>
          <p:nvPr/>
        </p:nvSpPr>
        <p:spPr>
          <a:xfrm>
            <a:off x="582480" y="4005360"/>
            <a:ext cx="2697840" cy="223092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Programm-gestaltung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2" name="AutoShape 8"/>
          <p:cNvSpPr/>
          <p:nvPr/>
        </p:nvSpPr>
        <p:spPr>
          <a:xfrm>
            <a:off x="4614840" y="3213000"/>
            <a:ext cx="357840" cy="64656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2F2F2"/>
          </a:solidFill>
          <a:ln w="25560">
            <a:solidFill>
              <a:srgbClr val="3F781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AutoShape 9"/>
          <p:cNvSpPr/>
          <p:nvPr/>
        </p:nvSpPr>
        <p:spPr>
          <a:xfrm>
            <a:off x="7566120" y="3213000"/>
            <a:ext cx="359280" cy="64656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2F2F2"/>
          </a:solidFill>
          <a:ln w="25560">
            <a:solidFill>
              <a:srgbClr val="3F781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AutoShape 8"/>
          <p:cNvSpPr/>
          <p:nvPr/>
        </p:nvSpPr>
        <p:spPr>
          <a:xfrm>
            <a:off x="1752480" y="3213000"/>
            <a:ext cx="357840" cy="64656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2F2F2"/>
          </a:solidFill>
          <a:ln w="25560">
            <a:solidFill>
              <a:srgbClr val="3F781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el 1_0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46" name="Untertitel 2_2"/>
          <p:cNvSpPr/>
          <p:nvPr/>
        </p:nvSpPr>
        <p:spPr>
          <a:xfrm>
            <a:off x="145440" y="96012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Inhalte: Mögliche Themen der einzelnen Quartale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Die Bühnen der Welt: Stücke verschiedenster Bühnengenres im Vergleich / Song-Analyse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Rhythmus im Blut: Musik zum Tanzen, Trommeln und Grooven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 in Zeiten von Spotify und Youtube: rechtliche Grundlagen / GEMA / Cover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Can you cover? Erstellen eigener Cover-Versionen / Aufnahme, Schnitt- und Mischtechnik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Backstage und Onstage Berufe / Harmonien und Kadenzen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Komponieren eines eigenen Songs: Songaufbau, Harmonieabfolgen, Melodien, Lyrics, etc.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Storyboard schreiben für z.B. ein Kurzmusical, Videoclip / Songs arrangieren für Band und Orchester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Proben und Aufführung einer selbst komponierten, arrangierten Bühnenshow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47" name="Grafik 5_2" descr="Ein Bild, das Text, ClipArt enthält.&#10;&#10;Automatisch generierte Beschreibung"/>
          <p:cNvPicPr/>
          <p:nvPr/>
        </p:nvPicPr>
        <p:blipFill>
          <a:blip r:embed="rId2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148" name="Textfeld 8_2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el 1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0" name="Untertitel 2"/>
          <p:cNvSpPr/>
          <p:nvPr/>
        </p:nvSpPr>
        <p:spPr>
          <a:xfrm>
            <a:off x="162720" y="95148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Praxis und Theorie – Beispiel aus 2019: 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Aufführung eines im Kurs erarbeiteten Kurzmusicals mit selbst komponierten Songs und eigenem Drehbuch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51" name="Grafik 5" descr="Ein Bild, das Text, ClipArt enthält.&#10;&#10;Automatisch generierte Beschreibung"/>
          <p:cNvPicPr/>
          <p:nvPr/>
        </p:nvPicPr>
        <p:blipFill>
          <a:blip r:embed="rId2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152" name="Textfeld 8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53" name="Grafik 4"/>
          <p:cNvPicPr/>
          <p:nvPr/>
        </p:nvPicPr>
        <p:blipFill>
          <a:blip r:embed="rId3" cstate="print"/>
          <a:stretch/>
        </p:blipFill>
        <p:spPr>
          <a:xfrm>
            <a:off x="6660000" y="2340000"/>
            <a:ext cx="4047840" cy="410112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4" name="Grafik 6"/>
          <p:cNvPicPr/>
          <p:nvPr/>
        </p:nvPicPr>
        <p:blipFill>
          <a:blip r:embed="rId4" cstate="print"/>
          <a:stretch/>
        </p:blipFill>
        <p:spPr>
          <a:xfrm rot="21092400">
            <a:off x="2179800" y="3339360"/>
            <a:ext cx="4024440" cy="302148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5" name="Grafik 7"/>
          <p:cNvPicPr/>
          <p:nvPr/>
        </p:nvPicPr>
        <p:blipFill>
          <a:blip r:embed="rId5" cstate="print"/>
          <a:stretch/>
        </p:blipFill>
        <p:spPr>
          <a:xfrm>
            <a:off x="471600" y="2787840"/>
            <a:ext cx="2945880" cy="225180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6" name="Grafik 9"/>
          <p:cNvPicPr/>
          <p:nvPr/>
        </p:nvPicPr>
        <p:blipFill>
          <a:blip r:embed="rId6" cstate="print"/>
          <a:stretch/>
        </p:blipFill>
        <p:spPr>
          <a:xfrm rot="720600">
            <a:off x="3768480" y="2423520"/>
            <a:ext cx="2732400" cy="18111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el 1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58" name="Untertitel 2"/>
          <p:cNvSpPr/>
          <p:nvPr/>
        </p:nvSpPr>
        <p:spPr>
          <a:xfrm>
            <a:off x="145440" y="96012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Anforderungen / Voraussetzungen</a:t>
            </a:r>
            <a:endParaRPr kumimoji="0" lang="de-DE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Interesse an intensivem Musikunterricht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Instrumentalkenntnisse (bspw. auch innerhalb des Musikunterrichts erworbene Keyboard-Kenntnisse)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Bereitschaft, sich aktiv an der musikalischen Praxis und Aufführung zu beteiligen</a:t>
            </a: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59" name="Grafik 5" descr="Ein Bild, das Text, ClipArt enthält.&#10;&#10;Automatisch generierte Beschreibung"/>
          <p:cNvPicPr/>
          <p:nvPr/>
        </p:nvPicPr>
        <p:blipFill>
          <a:blip r:embed="rId2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160" name="Textfeld 8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el 1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2" name="Untertitel 2"/>
          <p:cNvSpPr/>
          <p:nvPr/>
        </p:nvSpPr>
        <p:spPr>
          <a:xfrm>
            <a:off x="145440" y="96012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Leistungsbewertung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63" name="Grafik 5" descr="Ein Bild, das Text, ClipArt enthält.&#10;&#10;Automatisch generierte Beschreibung"/>
          <p:cNvPicPr/>
          <p:nvPr/>
        </p:nvPicPr>
        <p:blipFill>
          <a:blip r:embed="rId2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164" name="Textfeld 8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5" name="AutoShape 3"/>
          <p:cNvSpPr/>
          <p:nvPr/>
        </p:nvSpPr>
        <p:spPr>
          <a:xfrm>
            <a:off x="4932360" y="1773360"/>
            <a:ext cx="3238920" cy="43185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5560">
            <a:solidFill>
              <a:srgbClr val="90C22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Bereich „sonstige Mitarbeit“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>
                <a:srgbClr val="FFFFFF"/>
              </a:buClr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Probenarbeit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>
                <a:srgbClr val="FFFFFF"/>
              </a:buClr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Unterrichtsbeteiligung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>
                <a:srgbClr val="FFFFFF"/>
              </a:buClr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Präsentationen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>
                <a:srgbClr val="FFFFFF"/>
              </a:buClr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Projekttagebuch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>
                <a:srgbClr val="FFFFFF"/>
              </a:buClr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etc.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66" name="AutoShape 4"/>
          <p:cNvSpPr/>
          <p:nvPr/>
        </p:nvSpPr>
        <p:spPr>
          <a:xfrm>
            <a:off x="1332000" y="1773360"/>
            <a:ext cx="3238920" cy="43185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5560">
            <a:solidFill>
              <a:srgbClr val="90C22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„Klausur“-Bereich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Klausuren 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	(z.B. musikalische Analyse)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Musikpraxis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DejaVu Sans"/>
              </a:rPr>
              <a:t>	(z.B. praktischer Anteil an der Aufführung)</a:t>
            </a:r>
            <a:endParaRPr kumimoji="0" lang="de-DE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Warum Bio-Chemie? </a:t>
            </a:r>
          </a:p>
          <a:p>
            <a:endParaRPr lang="de-DE" sz="24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- Interesse an den Fächern Biologie und Chemie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- Spaß am experimentellen Arbeiten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- Themen ausgiebig und vertieft bearbeiten 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endParaRPr lang="de-DE" sz="24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/>
            <a:r>
              <a:rPr lang="de-DE" sz="3200" dirty="0">
                <a:latin typeface="Arial"/>
                <a:cs typeface="Arial"/>
              </a:rPr>
              <a:t>Bio - 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4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Inhalte und Themen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1700" b="1" i="0" u="none" strike="noStrike" kern="1200" cap="none" spc="-1" normalizeH="0" baseline="0" noProof="0" dirty="0">
              <a:ln>
                <a:noFill/>
              </a:ln>
              <a:solidFill>
                <a:srgbClr val="2A501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17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1. Halbjahr 8. Klasse:  Rund um die Kartoffel 	</a:t>
            </a: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17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		- die Pflanze – Experimente mit Stärke – verwandte Arten</a:t>
            </a: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17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2. Halbjahr 8. Klasse: Boden</a:t>
            </a: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17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		- Bedeutung intakter Böden – biologische und chemische Untersuchungen</a:t>
            </a: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17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1. Halbjahr 9. Klasse: Wasser</a:t>
            </a: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17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		- Wasser ist Leben, Trinkwasser, Eigenschaften des Wassers</a:t>
            </a: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17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2. Halbjahr 9. Klasse: Medikamente</a:t>
            </a: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17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			- Entwicklung, verantwortungsvoller Einsatz, Beispiele zur Wirkungsweise	      </a:t>
            </a:r>
            <a:endParaRPr kumimoji="0" lang="en-US" sz="17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/>
            <a:r>
              <a:rPr lang="de-DE" sz="3200" dirty="0">
                <a:latin typeface="Arial"/>
                <a:cs typeface="Arial"/>
              </a:rPr>
              <a:t>Bio - 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0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Ziele und Methoden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 Vermittlung naturwissenschaftlicher Arbeitsweise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 Schwerpunkt experimentelles Arbeiten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 Vertieftes Bearbeiten von Themen, die Biologie und Chemie verknüpfen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 Bedeutung bestimmter Themen für die Gesellschaft erfahren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/>
            <a:r>
              <a:rPr lang="de-DE" sz="3200" dirty="0">
                <a:latin typeface="Arial"/>
                <a:cs typeface="Arial"/>
              </a:rPr>
              <a:t>Bio - Chemie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8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Anforderungen / Klassenarbeiten</a:t>
            </a:r>
          </a:p>
          <a:p>
            <a:endParaRPr lang="de-DE" sz="24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 	jeweils 2 Klausuren pro Halbjahr a 45 min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 	Durchführung und Auswertung von Experimenten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	Teilnahme am Unterrichtsgespräch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 dirty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	Heft/Mappenführung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DejaVu Sans"/>
              <a:cs typeface="DejaVu Sans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/>
            <a:r>
              <a:rPr lang="de-DE" sz="3200" dirty="0">
                <a:latin typeface="Arial"/>
                <a:cs typeface="Arial"/>
              </a:rPr>
              <a:t>Bio - Chemie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8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Warum Wirtschaft (bilingual-Englisch)? 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Bilingualer Unterricht ist Fachunterricht in der Fremdsprache</a:t>
            </a:r>
          </a:p>
          <a:p>
            <a:endParaRPr lang="de-DE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befähigt Schüler*innen, fachliche Sachverhalte in der Fremdsprache zu verstehen, zu verarbeiten und darzustellen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strebt eine erhöhte Sprachkompetenz 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fördert den Erwerb von interkultureller Kompetenz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bereitet auf Studium und Beruf vor</a:t>
            </a:r>
          </a:p>
          <a:p>
            <a:pPr marL="285750" indent="-285750">
              <a:buFontTx/>
              <a:buChar char="-"/>
            </a:pPr>
            <a:endParaRPr lang="de-DE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	B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ilingualer Unterricht ist daher ein besonders effektiver Weg zu hohen	fremdsprachlichen, interkulturellen und fachlichen Kompetenzen</a:t>
            </a: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Wirtschaft (bilingual-Englisch)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58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 fontScale="92500" lnSpcReduction="10000"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Inhalte und Themen</a:t>
            </a: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de-DE" sz="2400" dirty="0">
                <a:effectLst/>
                <a:latin typeface="Arial" panose="020B0604020202020204" pitchFamily="34" charset="0"/>
              </a:rPr>
              <a:t>Beweisverfahren der Mathematik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Kl</a:t>
            </a:r>
            <a:r>
              <a:rPr lang="de-DE" sz="2400" dirty="0">
                <a:latin typeface="Arial" panose="020B0604020202020204" pitchFamily="34" charset="0"/>
              </a:rPr>
              <a:t>ä</a:t>
            </a:r>
            <a:r>
              <a:rPr lang="de-DE" sz="2400" dirty="0">
                <a:effectLst/>
                <a:latin typeface="Arial" panose="020B0604020202020204" pitchFamily="34" charset="0"/>
              </a:rPr>
              <a:t>rung der Grundstruktur: Definition, Satz, Beweis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Direkter Beweis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Indirekter Beweis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Vollst</a:t>
            </a:r>
            <a:r>
              <a:rPr lang="de-DE" sz="2400" dirty="0">
                <a:latin typeface="Arial" panose="020B0604020202020204" pitchFamily="34" charset="0"/>
              </a:rPr>
              <a:t>ä</a:t>
            </a:r>
            <a:r>
              <a:rPr lang="de-DE" sz="2400" dirty="0">
                <a:effectLst/>
                <a:latin typeface="Arial" panose="020B0604020202020204" pitchFamily="34" charset="0"/>
              </a:rPr>
              <a:t>ndige Induktion</a:t>
            </a:r>
            <a:br>
              <a:rPr lang="de-DE" sz="2400" dirty="0"/>
            </a:br>
            <a:endParaRPr lang="de-DE" sz="2400" dirty="0">
              <a:latin typeface="Courier New" panose="02070309020205020404" pitchFamily="49" charset="0"/>
            </a:endParaRPr>
          </a:p>
          <a:p>
            <a:r>
              <a:rPr lang="de-DE" sz="2400" dirty="0">
                <a:effectLst/>
                <a:latin typeface="Arial" panose="020B0604020202020204" pitchFamily="34" charset="0"/>
              </a:rPr>
              <a:t>Optional: Teilnahme an Wettbewerben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</a:t>
            </a:r>
            <a:r>
              <a:rPr lang="de-DE" sz="2400" dirty="0" err="1">
                <a:effectLst/>
                <a:latin typeface="Arial" panose="020B0604020202020204" pitchFamily="34" charset="0"/>
              </a:rPr>
              <a:t>freestyle-physics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Mathematikolympiade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Physikolympiade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Informatik-Biber . . .</a:t>
            </a:r>
          </a:p>
          <a:p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Weiterhin geplant:</a:t>
            </a:r>
            <a:br>
              <a:rPr lang="de-DE" sz="2400" dirty="0"/>
            </a:br>
            <a:r>
              <a:rPr lang="de-DE" sz="2400" dirty="0">
                <a:latin typeface="Courier New" panose="02070309020205020404" pitchFamily="49" charset="0"/>
              </a:rPr>
              <a:t>	</a:t>
            </a:r>
            <a:r>
              <a:rPr lang="de-DE" sz="2400" dirty="0">
                <a:effectLst/>
                <a:latin typeface="Arial" panose="020B0604020202020204" pitchFamily="34" charset="0"/>
              </a:rPr>
              <a:t>CAD-Kurs an der FH Iserlohn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 anchor="ctr" anchorCtr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		Mathe - Physik</a:t>
            </a:r>
          </a:p>
        </p:txBody>
      </p:sp>
    </p:spTree>
    <p:extLst>
      <p:ext uri="{BB962C8B-B14F-4D97-AF65-F5344CB8AC3E}">
        <p14:creationId xmlns:p14="http://schemas.microsoft.com/office/powerpoint/2010/main" val="17060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Inhalte und Themen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Das Fach Wirtschaft (bilingual-Englisch) bietet Einblicke in unterschiedliche Bereiche des Wirtschaftslebens, greift aktuelle kontroverse Themen und Fragestellungen auf und vermittelt vertiefte Kenntnisse der englischen Sprache, insbesondere in den Bereichen Wirtschaft und Politik.</a:t>
            </a:r>
          </a:p>
          <a:p>
            <a:pPr lvl="1"/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lvl="1"/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lvl="1"/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Wirtschaft (bilingual-Englisch)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3989446-0484-B743-9A0A-084F0EBC6561}"/>
              </a:ext>
            </a:extLst>
          </p:cNvPr>
          <p:cNvGraphicFramePr>
            <a:graphicFrameLocks noGrp="1"/>
          </p:cNvGraphicFramePr>
          <p:nvPr/>
        </p:nvGraphicFramePr>
        <p:xfrm>
          <a:off x="710005" y="2963185"/>
          <a:ext cx="9918550" cy="338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275">
                  <a:extLst>
                    <a:ext uri="{9D8B030D-6E8A-4147-A177-3AD203B41FA5}">
                      <a16:colId xmlns:a16="http://schemas.microsoft.com/office/drawing/2014/main" val="2135224439"/>
                    </a:ext>
                  </a:extLst>
                </a:gridCol>
                <a:gridCol w="4959275">
                  <a:extLst>
                    <a:ext uri="{9D8B030D-6E8A-4147-A177-3AD203B41FA5}">
                      <a16:colId xmlns:a16="http://schemas.microsoft.com/office/drawing/2014/main" val="3113933152"/>
                    </a:ext>
                  </a:extLst>
                </a:gridCol>
              </a:tblGrid>
              <a:tr h="3526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Jahrgangsstufe 9: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Jahrgangsstufe 10: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706758"/>
                  </a:ext>
                </a:extLst>
              </a:tr>
              <a:tr h="302040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Going abroad: Living, working, studying in another country.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The European Union:  Benefits of living in a united Europe.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The Economic Process: How markets and prices guide the economic process.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Consumer decisions: What makes you buy a product?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From agriculture to post-industrialisation.: Work and profession in a changing world.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Globalisation: Challenges of global economy.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Ecology and technology: Challenges and chances for society.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Tourism: A blessing or a curse?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53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107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Ziele und Methoden</a:t>
            </a:r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Stärkung der Sprachkompetenz:</a:t>
            </a:r>
          </a:p>
          <a:p>
            <a:pPr marL="800100" lvl="1" indent="-342900">
              <a:spcBef>
                <a:spcPts val="400"/>
              </a:spcBef>
              <a:buFont typeface="Symbol" pitchFamily="2" charset="2"/>
              <a:buChar char="-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bilingualer Sachfachunterricht baut auf die bisherigen Fremdsprachenkenntnisse auf und fördert gleichzeitig den Fremdsprachenerwerb (drei zusätzliche Stunden Englisch)</a:t>
            </a:r>
            <a:endParaRPr lang="de-DE" sz="20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  <a:sym typeface="Wingdings" pitchFamily="2" charset="2"/>
            </a:endParaRPr>
          </a:p>
          <a:p>
            <a:pPr marL="800100" lvl="1" indent="-342900">
              <a:spcBef>
                <a:spcPts val="400"/>
              </a:spcBef>
              <a:buFont typeface="Symbol" pitchFamily="2" charset="2"/>
              <a:buChar char="-"/>
            </a:pPr>
            <a:endParaRPr lang="de-DE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Vermittlung fachlicher Sachverhalte:</a:t>
            </a:r>
          </a:p>
          <a:p>
            <a:pPr marL="800100" lvl="1" indent="-342900">
              <a:spcBef>
                <a:spcPts val="400"/>
              </a:spcBef>
              <a:buFont typeface="Symbol" pitchFamily="2" charset="2"/>
              <a:buChar char="-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Fachunterricht befasst sich mit gesellschaftswissenschaftlich relevanten Themen und fachmethodischem Arbeiten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Entwicklung der interkulturellen Kompetenz:</a:t>
            </a:r>
          </a:p>
          <a:p>
            <a:pPr marL="800100" lvl="1" indent="-342900">
              <a:spcBef>
                <a:spcPts val="400"/>
              </a:spcBef>
              <a:buFont typeface="Symbol" pitchFamily="2" charset="2"/>
              <a:buChar char="-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Förderung der interkulturellen Handlungsfähigkeit und des Perspektivwechsels</a:t>
            </a:r>
          </a:p>
          <a:p>
            <a:pPr marL="8001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Vorbereitung auf Studium und Arbeitswelt:</a:t>
            </a:r>
          </a:p>
          <a:p>
            <a:pPr marL="800100" lvl="1" indent="-342900">
              <a:spcBef>
                <a:spcPts val="400"/>
              </a:spcBef>
              <a:buFont typeface="Symbol" pitchFamily="2" charset="2"/>
              <a:buChar char="-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Schulung von Kenntnissen, Fähigkeiten und Fertigkeiten für das spätere Berufsleben in einem sprachlich und kulturell vielfältigen Europa und einer global vernetzten Welt</a:t>
            </a: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Wirtschaft (bilingual-Englisch)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652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Anforderungen / Klassenarbeiten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Englisch als Arbeitssprache: 	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  <a:sym typeface="Wingdings" pitchFamily="2" charset="2"/>
              </a:rPr>
              <a:t> 	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Der Fachunterricht wird in der Fremdsprache erteilt. Ziel										ist jedoch nicht grammatikalischer Perfektionismus,											sondern das Erlangen einer Einsicht in wirtschaftliche										Zusammenhänge.</a:t>
            </a:r>
          </a:p>
          <a:p>
            <a:endParaRPr lang="de-DE" sz="20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Leistungsbewertung: 	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  <a:sym typeface="Wingdings" pitchFamily="2" charset="2"/>
              </a:rPr>
              <a:t>	 	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Je Halbjahr werden zwei Klassenarbeiten geschrieben.										Die Bearbeitungszeit beträgt 90 Minuten.</a:t>
            </a:r>
          </a:p>
          <a:p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  <a:sym typeface="Wingdings" pitchFamily="2" charset="2"/>
              </a:rPr>
              <a:t>								 	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Die fachlichen Leistungen im </a:t>
            </a:r>
            <a:r>
              <a:rPr lang="de-DE" sz="2000" dirty="0" err="1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Sachfach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werden vorrangig									bewertet. </a:t>
            </a:r>
          </a:p>
          <a:p>
            <a:pPr lvl="8"/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  <a:sym typeface="Wingdings" pitchFamily="2" charset="2"/>
              </a:rPr>
              <a:t>	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Die fremdsprachlichen Leistungen sowie die Anwendung	der Fachterminologie werden im Rahmen der	Darstellungsleitung berücksichtigt.</a:t>
            </a:r>
          </a:p>
          <a:p>
            <a:endParaRPr lang="de-DE" sz="20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Wirtschaft (bilingual-Englisch)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41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 fontScale="92500" lnSpcReduction="20000"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Warum Französisch?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dirty="0"/>
          </a:p>
          <a:p>
            <a:r>
              <a:rPr lang="de-DE" b="1" dirty="0"/>
              <a:t>Gute Gründe, um Französisch zu lernen:</a:t>
            </a:r>
          </a:p>
          <a:p>
            <a:endParaRPr lang="de-DE" b="1" dirty="0"/>
          </a:p>
          <a:p>
            <a:pPr marL="342900" indent="-342900">
              <a:buFont typeface="+mj-lt"/>
              <a:buAutoNum type="arabicPeriod"/>
            </a:pPr>
            <a:r>
              <a:rPr lang="de-DE" b="1" dirty="0" err="1"/>
              <a:t>Une</a:t>
            </a:r>
            <a:r>
              <a:rPr lang="de-DE" b="1" dirty="0"/>
              <a:t> </a:t>
            </a:r>
            <a:r>
              <a:rPr lang="de-DE" b="1" dirty="0" err="1"/>
              <a:t>langue</a:t>
            </a:r>
            <a:r>
              <a:rPr lang="de-DE" b="1" dirty="0"/>
              <a:t> </a:t>
            </a:r>
            <a:r>
              <a:rPr lang="de-DE" b="1" dirty="0" err="1"/>
              <a:t>parlée</a:t>
            </a:r>
            <a:r>
              <a:rPr lang="de-DE" b="1" dirty="0"/>
              <a:t> </a:t>
            </a:r>
            <a:r>
              <a:rPr lang="de-DE" b="1" dirty="0" err="1"/>
              <a:t>dans</a:t>
            </a:r>
            <a:r>
              <a:rPr lang="de-DE" b="1" dirty="0"/>
              <a:t> le </a:t>
            </a:r>
            <a:r>
              <a:rPr lang="de-DE" b="1" dirty="0" err="1"/>
              <a:t>monde</a:t>
            </a:r>
            <a:r>
              <a:rPr lang="de-DE" b="1" dirty="0"/>
              <a:t> </a:t>
            </a:r>
            <a:r>
              <a:rPr lang="de-DE" b="1" dirty="0" err="1"/>
              <a:t>entier</a:t>
            </a:r>
            <a:r>
              <a:rPr lang="de-DE" dirty="0"/>
              <a:t>. Französisch ist neben Englisch die zweit wichtigste Weltsprache, die auf allen fünf Kontinenten als Muttersprache gesprochen wird.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err="1"/>
              <a:t>Une</a:t>
            </a:r>
            <a:r>
              <a:rPr lang="de-DE" b="1" dirty="0"/>
              <a:t> </a:t>
            </a:r>
            <a:r>
              <a:rPr lang="de-DE" b="1" dirty="0" err="1"/>
              <a:t>langue</a:t>
            </a:r>
            <a:r>
              <a:rPr lang="de-DE" b="1" dirty="0"/>
              <a:t> </a:t>
            </a:r>
            <a:r>
              <a:rPr lang="de-DE" b="1" dirty="0" err="1"/>
              <a:t>pour</a:t>
            </a:r>
            <a:r>
              <a:rPr lang="de-DE" b="1" dirty="0"/>
              <a:t> </a:t>
            </a:r>
            <a:r>
              <a:rPr lang="de-DE" b="1" dirty="0" err="1"/>
              <a:t>trouver</a:t>
            </a:r>
            <a:r>
              <a:rPr lang="de-DE" b="1" dirty="0"/>
              <a:t> </a:t>
            </a:r>
            <a:r>
              <a:rPr lang="de-DE" b="1" dirty="0" err="1"/>
              <a:t>un</a:t>
            </a:r>
            <a:r>
              <a:rPr lang="de-DE" b="1" dirty="0"/>
              <a:t> </a:t>
            </a:r>
            <a:r>
              <a:rPr lang="de-DE" b="1" dirty="0" err="1"/>
              <a:t>emploi</a:t>
            </a:r>
            <a:r>
              <a:rPr lang="de-DE" b="1" dirty="0"/>
              <a:t> </a:t>
            </a:r>
            <a:r>
              <a:rPr lang="de-DE" b="1" dirty="0" err="1"/>
              <a:t>excellent</a:t>
            </a:r>
            <a:r>
              <a:rPr lang="de-DE" dirty="0"/>
              <a:t>. Französischkenntnisse steigern Arbeitschancen auf dem Arbeitsmarkt, denn Französisch ist eine Diplomatie- und Arbeitssprache in vielen internationalen Institutionen, wie z.B. UNO, Europäische Union, UNESCO, Rotes Kreuz, Ärzte ohne Grenzen, aber auf beim Bundeszollamt oder Polizei.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La </a:t>
            </a:r>
            <a:r>
              <a:rPr lang="de-DE" b="1" dirty="0" err="1"/>
              <a:t>langue</a:t>
            </a:r>
            <a:r>
              <a:rPr lang="de-DE" b="1" dirty="0"/>
              <a:t> des </a:t>
            </a:r>
            <a:r>
              <a:rPr lang="de-DE" b="1" dirty="0" err="1"/>
              <a:t>échanges</a:t>
            </a:r>
            <a:r>
              <a:rPr lang="de-DE" b="1" dirty="0"/>
              <a:t> </a:t>
            </a:r>
            <a:r>
              <a:rPr lang="de-DE" b="1" dirty="0" err="1"/>
              <a:t>scolaire</a:t>
            </a:r>
            <a:r>
              <a:rPr lang="de-DE" b="1" dirty="0"/>
              <a:t>. </a:t>
            </a:r>
            <a:r>
              <a:rPr lang="de-DE" dirty="0"/>
              <a:t>Mit Französischkenntnissen, bereits am Ende des 2. Lernjahrs im WPII, kann man einen individuellen 3 oder 6-monatigen Austausch mit einem französischsprachigen Partner Aus Frankreich und Kanada machen.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err="1"/>
              <a:t>Une</a:t>
            </a:r>
            <a:r>
              <a:rPr lang="de-DE" b="1" dirty="0"/>
              <a:t> </a:t>
            </a:r>
            <a:r>
              <a:rPr lang="de-DE" b="1" dirty="0" err="1"/>
              <a:t>langue</a:t>
            </a:r>
            <a:r>
              <a:rPr lang="de-DE" b="1" dirty="0"/>
              <a:t> </a:t>
            </a:r>
            <a:r>
              <a:rPr lang="de-DE" b="1" dirty="0" err="1"/>
              <a:t>pour</a:t>
            </a:r>
            <a:r>
              <a:rPr lang="de-DE" b="1" dirty="0"/>
              <a:t> </a:t>
            </a:r>
            <a:r>
              <a:rPr lang="de-DE" b="1" dirty="0" err="1"/>
              <a:t>voyager</a:t>
            </a:r>
            <a:r>
              <a:rPr lang="de-DE" b="1" dirty="0"/>
              <a:t> et </a:t>
            </a:r>
            <a:r>
              <a:rPr lang="de-DE" b="1" dirty="0" err="1"/>
              <a:t>pour</a:t>
            </a:r>
            <a:r>
              <a:rPr lang="de-DE" b="1" dirty="0"/>
              <a:t> </a:t>
            </a:r>
            <a:r>
              <a:rPr lang="de-DE" b="1" dirty="0" err="1"/>
              <a:t>s‘ouvrir</a:t>
            </a:r>
            <a:r>
              <a:rPr lang="de-DE" b="1" dirty="0"/>
              <a:t> </a:t>
            </a:r>
            <a:r>
              <a:rPr lang="de-DE" b="1" dirty="0" err="1"/>
              <a:t>sur</a:t>
            </a:r>
            <a:r>
              <a:rPr lang="de-DE" b="1" dirty="0"/>
              <a:t> le </a:t>
            </a:r>
            <a:r>
              <a:rPr lang="de-DE" b="1" dirty="0" err="1"/>
              <a:t>monde</a:t>
            </a:r>
            <a:r>
              <a:rPr lang="de-DE" b="1" dirty="0"/>
              <a:t>. </a:t>
            </a:r>
            <a:r>
              <a:rPr lang="de-DE" dirty="0"/>
              <a:t>Französisch hilft sich in der reellen und digitalen Welt zu verständigen.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 err="1"/>
              <a:t>Une</a:t>
            </a:r>
            <a:r>
              <a:rPr lang="de-DE" b="1" dirty="0"/>
              <a:t> </a:t>
            </a:r>
            <a:r>
              <a:rPr lang="de-DE" b="1" dirty="0" err="1"/>
              <a:t>langue</a:t>
            </a:r>
            <a:r>
              <a:rPr lang="de-DE" b="1" dirty="0"/>
              <a:t> </a:t>
            </a:r>
            <a:r>
              <a:rPr lang="de-DE" b="1" dirty="0" err="1"/>
              <a:t>pour</a:t>
            </a:r>
            <a:r>
              <a:rPr lang="de-DE" b="1" dirty="0"/>
              <a:t> </a:t>
            </a:r>
            <a:r>
              <a:rPr lang="de-DE" b="1" dirty="0" err="1"/>
              <a:t>étudier</a:t>
            </a:r>
            <a:r>
              <a:rPr lang="de-DE" b="1" dirty="0"/>
              <a:t> </a:t>
            </a:r>
            <a:r>
              <a:rPr lang="de-DE" b="1" dirty="0" err="1"/>
              <a:t>dans</a:t>
            </a:r>
            <a:r>
              <a:rPr lang="de-DE" b="1" dirty="0"/>
              <a:t> les </a:t>
            </a:r>
            <a:r>
              <a:rPr lang="de-DE" b="1" dirty="0" err="1"/>
              <a:t>universités</a:t>
            </a:r>
            <a:r>
              <a:rPr lang="de-DE" b="1" dirty="0"/>
              <a:t> </a:t>
            </a:r>
            <a:r>
              <a:rPr lang="de-DE" b="1" dirty="0" err="1"/>
              <a:t>francophones</a:t>
            </a:r>
            <a:r>
              <a:rPr lang="de-DE" dirty="0"/>
              <a:t>. Französischkenntnisse bringen dich weiter im Studium. Mit guten Französischkenntnissen könnt ihr an deutsch-französischen Universitäten, </a:t>
            </a:r>
            <a:r>
              <a:rPr lang="de-DE" dirty="0" err="1"/>
              <a:t>dh</a:t>
            </a:r>
            <a:r>
              <a:rPr lang="de-DE" dirty="0"/>
              <a:t>. gleichzeitig an einer deutschen und einer französischen Hochschule studieren und am Ende einen Doppelabschluss erhalten. Es gibt über 180 Studiengänge in 130 Städten. Bis jetzt haben fast 10 Stenner-Schülerinnen und Schüler diese Möglichkeit ergriffen.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 startAt="7"/>
            </a:pPr>
            <a:endParaRPr lang="de-DE" dirty="0"/>
          </a:p>
          <a:p>
            <a:pPr>
              <a:lnSpc>
                <a:spcPct val="170000"/>
              </a:lnSpc>
            </a:pPr>
            <a:endParaRPr lang="de-DE" dirty="0"/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Französisch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161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Warum Französisch? </a:t>
            </a:r>
            <a:endParaRPr lang="de-DE" b="1" dirty="0"/>
          </a:p>
          <a:p>
            <a:endParaRPr lang="de-DE" b="1" dirty="0"/>
          </a:p>
          <a:p>
            <a:pPr marL="342900" indent="-342900">
              <a:buFont typeface="+mj-lt"/>
              <a:buAutoNum type="arabicPeriod" startAt="7"/>
            </a:pPr>
            <a:r>
              <a:rPr lang="de-DE" b="1" dirty="0" err="1"/>
              <a:t>Une</a:t>
            </a:r>
            <a:r>
              <a:rPr lang="de-DE" b="1" dirty="0"/>
              <a:t> </a:t>
            </a:r>
            <a:r>
              <a:rPr lang="de-DE" b="1" dirty="0" err="1"/>
              <a:t>langue</a:t>
            </a:r>
            <a:r>
              <a:rPr lang="de-DE" b="1" dirty="0"/>
              <a:t> </a:t>
            </a:r>
            <a:r>
              <a:rPr lang="de-DE" b="1" dirty="0" err="1"/>
              <a:t>pour</a:t>
            </a:r>
            <a:r>
              <a:rPr lang="de-DE" b="1" dirty="0"/>
              <a:t> apprendre </a:t>
            </a:r>
            <a:r>
              <a:rPr lang="de-DE" b="1" dirty="0" err="1"/>
              <a:t>d’autres</a:t>
            </a:r>
            <a:r>
              <a:rPr lang="de-DE" b="1" dirty="0"/>
              <a:t> </a:t>
            </a:r>
            <a:r>
              <a:rPr lang="de-DE" b="1" dirty="0" err="1"/>
              <a:t>langues</a:t>
            </a:r>
            <a:r>
              <a:rPr lang="de-DE" dirty="0"/>
              <a:t>. mit Französisch kann man einfacher andere romanische Sprachen lernen, wie z.B. in der Oberstufe lernst du viel schneller und leichter Spanisch.</a:t>
            </a:r>
          </a:p>
          <a:p>
            <a:pPr marL="342900" indent="-342900">
              <a:buFont typeface="+mj-lt"/>
              <a:buAutoNum type="arabicPeriod" startAt="7"/>
            </a:pPr>
            <a:endParaRPr lang="de-DE" dirty="0"/>
          </a:p>
          <a:p>
            <a:pPr>
              <a:lnSpc>
                <a:spcPct val="170000"/>
              </a:lnSpc>
            </a:pPr>
            <a:endParaRPr lang="de-DE" dirty="0"/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Französisch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265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Warum Französisch?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7"/>
            </a:pPr>
            <a:endParaRPr lang="de-DE" dirty="0"/>
          </a:p>
          <a:p>
            <a:r>
              <a:rPr lang="de-DE" b="1" dirty="0"/>
              <a:t> OHNE FRANZÖSISCH KEIN CERTILINGUA MÖGLICH.</a:t>
            </a:r>
          </a:p>
          <a:p>
            <a:r>
              <a:rPr lang="de-DE" dirty="0"/>
              <a:t>Im Rahmen der Begabtenförderung tragen gute Französischkenntnisse unter anderem dazu bei,</a:t>
            </a:r>
          </a:p>
          <a:p>
            <a:r>
              <a:rPr lang="de-DE" dirty="0"/>
              <a:t>besonders hoch qualifizierten Schülerinnen und Schülern </a:t>
            </a:r>
            <a:r>
              <a:rPr lang="de-DE" b="1" dirty="0"/>
              <a:t>das </a:t>
            </a:r>
            <a:r>
              <a:rPr lang="de-DE" b="1" dirty="0" err="1"/>
              <a:t>CertiLingua</a:t>
            </a:r>
            <a:r>
              <a:rPr lang="de-DE" b="1" dirty="0"/>
              <a:t> Exzellenzlabel </a:t>
            </a:r>
            <a:r>
              <a:rPr lang="de-DE" dirty="0"/>
              <a:t>zu ermöglichen.</a:t>
            </a:r>
          </a:p>
          <a:p>
            <a:endParaRPr lang="de-DE" dirty="0"/>
          </a:p>
          <a:p>
            <a:r>
              <a:rPr lang="de-DE" dirty="0"/>
              <a:t>Diese Auszeichnung erleichtert den Zugang zu international orientierten Studiengängen und ermöglicht</a:t>
            </a:r>
          </a:p>
          <a:p>
            <a:r>
              <a:rPr lang="de-DE" dirty="0"/>
              <a:t>berufliche Perspektiven im europäischen und internationalen Kontext. </a:t>
            </a:r>
          </a:p>
          <a:p>
            <a:pPr>
              <a:lnSpc>
                <a:spcPct val="150000"/>
              </a:lnSpc>
            </a:pPr>
            <a:r>
              <a:rPr lang="de-DE" dirty="0"/>
              <a:t>Dafür müssen die ausgezeichneten Schüler ihre guten bis sehr guten Leistungen in drei Fächern der Sekundarstufe II - Englisch, Französisch und Sozialwissenschaften bilingual </a:t>
            </a:r>
            <a:r>
              <a:rPr lang="de-DE" dirty="0">
                <a:solidFill>
                  <a:schemeClr val="tx1"/>
                </a:solidFill>
              </a:rPr>
              <a:t>Englisch</a:t>
            </a:r>
            <a:r>
              <a:rPr lang="de-DE" dirty="0"/>
              <a:t>, ihr überragendes europäisches / internationales Wissen sowie ihre Teilnahme am schuleigenen europäischen Projekten, durch die sie ihre europäische / internationale Handlungskompetenz nachweisen.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Französisch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728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Inhalte und Themen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Lehrwerk: </a:t>
            </a:r>
            <a:r>
              <a:rPr lang="de-DE" sz="2000" dirty="0"/>
              <a:t>Le Cours </a:t>
            </a:r>
            <a:r>
              <a:rPr lang="de-DE" sz="2000" dirty="0" err="1"/>
              <a:t>intensif</a:t>
            </a:r>
            <a:r>
              <a:rPr lang="de-DE" sz="2000" dirty="0"/>
              <a:t>, Klett 2016</a:t>
            </a: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Themen: </a:t>
            </a:r>
            <a:r>
              <a:rPr lang="de-DE" sz="2000" dirty="0"/>
              <a:t>Das Leben und die Welt der Jugendlichen in der Frankophonie, Leben in einem frankophonen Land, Regionen Frankreichs, die Kultur der Jugendlichen, die Rolle der Medien, deine Welt…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Unterrichtssequenzen basieren auf aktuellsten Themen aus der Frankophonie, wie z.B. das Leben der Jugendlichen in Frankreich, Belgien oder anderen französischsprachigen Ländern, Musik, Filme, Podcasts, Lernfilme und viel mehr…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Französisch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9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Ziele und Methoden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Kompetenzerwerb:</a:t>
            </a:r>
          </a:p>
          <a:p>
            <a:r>
              <a:rPr lang="de-DE" sz="2000" dirty="0"/>
              <a:t>Im Französischunterricht werden die gleichen Kompetenzen geschult wie im Englischunterricht, setzt er sich aus genau den gleichen Bereichen zusammen:</a:t>
            </a: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Hör-und Sehverstehen</a:t>
            </a:r>
            <a:r>
              <a:rPr lang="de-DE" sz="2000" dirty="0"/>
              <a:t> </a:t>
            </a:r>
            <a:r>
              <a:rPr lang="de-DE" sz="2000" i="1" dirty="0"/>
              <a:t>(Hören von Liedern, Interviews, Videosequenzen und Filmen),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Schreiben,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Lesen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Sprechen</a:t>
            </a:r>
            <a:r>
              <a:rPr lang="de-DE" sz="2000" dirty="0"/>
              <a:t>.</a:t>
            </a: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Französisch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74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 fontScale="92500"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Anforderungen / Klassenarbeiten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 dirty="0"/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Es werden 2 Klassenarbeiten pro Halbjahr geschrieben.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In jeder Klassenarbeit wird die Kompetenz </a:t>
            </a:r>
            <a:r>
              <a:rPr lang="de-DE" sz="2000" b="1" dirty="0"/>
              <a:t>Schreiben</a:t>
            </a:r>
            <a:r>
              <a:rPr lang="de-DE" sz="2000" dirty="0"/>
              <a:t> gefordert, zudem abwechselnd </a:t>
            </a:r>
            <a:r>
              <a:rPr lang="de-DE" sz="2000" b="1" dirty="0"/>
              <a:t>Sprachmittlung</a:t>
            </a:r>
            <a:r>
              <a:rPr lang="de-DE" sz="2000" dirty="0"/>
              <a:t>, </a:t>
            </a:r>
            <a:r>
              <a:rPr lang="de-DE" sz="2000" b="1" dirty="0"/>
              <a:t>Leseverstehen</a:t>
            </a:r>
            <a:r>
              <a:rPr lang="de-DE" sz="2000" dirty="0"/>
              <a:t> und/oder </a:t>
            </a:r>
            <a:r>
              <a:rPr lang="de-DE" sz="2000" b="1" dirty="0"/>
              <a:t>Hörverstehen.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Zu Beginn sind zudem Grammatiküberprüfungen in den Klassenarbeiten enthalten.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Zudem kann pro Schuljahr eine Klassenarbeit durch eine mündliche Kommunikationsprüfung ersetzt werden. (wie im anderen Englisch- und Französischunterricht der Sekundarstufe I)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Die Zeugnisnote setzt sich zusammen aus den Klausurnoten (50%) und der sonstigen Mitarbeit (50%).</a:t>
            </a:r>
          </a:p>
          <a:p>
            <a:pPr>
              <a:lnSpc>
                <a:spcPct val="170000"/>
              </a:lnSpc>
            </a:pPr>
            <a:endParaRPr lang="de-DE" b="1" dirty="0"/>
          </a:p>
          <a:p>
            <a:endParaRPr lang="de-DE" b="1" dirty="0"/>
          </a:p>
          <a:p>
            <a:endParaRPr lang="de-DE" sz="2000" dirty="0"/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Französisch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43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Wie geht es in der Sekundarstufe II weiter?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b="1" dirty="0"/>
              <a:t>Es gibt nach den drei Jahren Französisch die Möglichkeit: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Französisch weiter in einem 5 stündigen Leistungskurs und schriftlich im Abitur lernen (aus dem letzten WPII Kurs wählten 70% der Schülerinnen und Schüler Französisch als Leistungskurs, den alle mit gut oder sehr gut abgeschlossen haben).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Französisch weiter in einem 3 stündigen Grundkurs lernen und wenn man möchte schriftlich (3. Fach) oder mündlich (4. Fach) im Abitur wählen.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Französisch abwählen </a:t>
            </a:r>
            <a:r>
              <a:rPr lang="de-DE" sz="2000" dirty="0">
                <a:sym typeface="Wingdings" panose="05000000000000000000" pitchFamily="2" charset="2"/>
              </a:rPr>
              <a:t>.</a:t>
            </a:r>
          </a:p>
          <a:p>
            <a:endParaRPr lang="de-DE" sz="2000" dirty="0"/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Französisch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14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Wahlpflichtbereich II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Inhalte und Themen</a:t>
            </a:r>
          </a:p>
          <a:p>
            <a:endParaRPr lang="de-DE" sz="2400" dirty="0">
              <a:effectLst/>
              <a:latin typeface="Arial" panose="020B0604020202020204" pitchFamily="34" charset="0"/>
            </a:endParaRPr>
          </a:p>
          <a:p>
            <a:r>
              <a:rPr lang="de-DE" sz="2400" dirty="0">
                <a:effectLst/>
                <a:latin typeface="Arial" panose="020B0604020202020204" pitchFamily="34" charset="0"/>
              </a:rPr>
              <a:t>Projektarbeit: Haus der Zukunft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Alternative Energiequellen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Funktionsweise einer Silizium-Solarzelle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Klimafreundlichkeit, Thermische Isolation, Belüftung</a:t>
            </a:r>
          </a:p>
          <a:p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Elektronik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Wiederholung Stromkreis, elektrische Quelle, Widerstand, Spannungsteiler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Funktionsweise von Diode und Transistor und Kondensator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Experimente mit Bauk</a:t>
            </a:r>
            <a:r>
              <a:rPr lang="de-DE" sz="2400" dirty="0">
                <a:latin typeface="Arial" panose="020B0604020202020204" pitchFamily="34" charset="0"/>
              </a:rPr>
              <a:t>ä</a:t>
            </a:r>
            <a:r>
              <a:rPr lang="de-DE" sz="2400" dirty="0">
                <a:effectLst/>
                <a:latin typeface="Arial" panose="020B0604020202020204" pitchFamily="34" charset="0"/>
              </a:rPr>
              <a:t>sten: Polpr</a:t>
            </a:r>
            <a:r>
              <a:rPr lang="de-DE" sz="2400" dirty="0">
                <a:latin typeface="Arial" panose="020B0604020202020204" pitchFamily="34" charset="0"/>
              </a:rPr>
              <a:t>ü</a:t>
            </a:r>
            <a:r>
              <a:rPr lang="de-DE" sz="2400" dirty="0">
                <a:effectLst/>
                <a:latin typeface="Arial" panose="020B0604020202020204" pitchFamily="34" charset="0"/>
              </a:rPr>
              <a:t>fer, ”Heißer Draht“, Flip-Flop, . . .</a:t>
            </a:r>
            <a:br>
              <a:rPr lang="de-DE" sz="2400" dirty="0"/>
            </a:br>
            <a:r>
              <a:rPr lang="de-DE" sz="2400" dirty="0">
                <a:effectLst/>
                <a:latin typeface="Arial" panose="020B0604020202020204" pitchFamily="34" charset="0"/>
              </a:rPr>
              <a:t>– </a:t>
            </a:r>
            <a:r>
              <a:rPr lang="de-DE" sz="2400" dirty="0" err="1">
                <a:effectLst/>
                <a:latin typeface="Arial" panose="020B0604020202020204" pitchFamily="34" charset="0"/>
              </a:rPr>
              <a:t>Lötkurs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rtlCol="0" anchor="ctr" anchorCtr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		Mathe - Physik</a:t>
            </a:r>
          </a:p>
        </p:txBody>
      </p:sp>
    </p:spTree>
    <p:extLst>
      <p:ext uri="{BB962C8B-B14F-4D97-AF65-F5344CB8AC3E}">
        <p14:creationId xmlns:p14="http://schemas.microsoft.com/office/powerpoint/2010/main" val="2290628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CertiLingua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Arial"/>
              </a:rPr>
              <a:t>®</a:t>
            </a:r>
            <a:endParaRPr lang="en-US" sz="2000" baseline="30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das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CertiLingua</a:t>
            </a:r>
            <a:r>
              <a:rPr lang="en-US" sz="2400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Exzellenzlabel?</a:t>
            </a:r>
          </a:p>
          <a:p>
            <a:pPr lvl="1"/>
            <a:endParaRPr lang="de-DE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2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CertiLingua</a:t>
            </a:r>
            <a:r>
              <a:rPr lang="en-US" sz="2000" b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Exzellenzlabel für mehrsprachige, europäische und internationale Kompetenzen zeichnet Schüler*innen aus, die mit dem Abitur besondere Qualifikationen in europäischer und internationaler Dimension nachgewiesen haben. 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CertiLingua</a:t>
            </a:r>
            <a:r>
              <a:rPr lang="en-US" sz="2000" b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fördert die Mehrsprachigkeit, das interkulturelle Lernen und die internationale Zusammenarbeit.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CertiLingua</a:t>
            </a:r>
            <a:r>
              <a:rPr lang="en-US" sz="2000" b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erleichtert den Zugang zu international orientierten Studiengängen (z.B. Entfall fremdsprachlicher Aufnahmeprüfungen, Sammlung von ECTS Punkten im Bereich der interkulturellen Kompetenz).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CertiLingua</a:t>
            </a:r>
            <a:r>
              <a:rPr lang="en-US" sz="2000" b="1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000" baseline="30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erleichert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Zugang zur internationalen Arbeitswelt und ermöglicht berufliche Perspektiven im europäischen und internationalen Kontext.</a:t>
            </a:r>
            <a:endParaRPr lang="de-DE" sz="2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CertiLingua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®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566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CertiLingua</a:t>
            </a:r>
            <a:r>
              <a:rPr lang="en-US" sz="2000" baseline="3000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Arial"/>
              </a:rPr>
              <a:t>®</a:t>
            </a:r>
            <a:endParaRPr lang="en-US" sz="2000" baseline="30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/>
          </a:bodyPr>
          <a:lstStyle/>
          <a:p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Was sind die Anforderungen für das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CertiLingua</a:t>
            </a:r>
            <a:r>
              <a:rPr lang="en-US" sz="2400" baseline="300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®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Exzellenzlabel?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Fremdsprachenkompetenz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Nachweis von Kompetenzen in zwei modernen Fremdsprachen mind. auf dem Niveau B2 (</a:t>
            </a:r>
            <a:r>
              <a:rPr lang="de-DE" sz="2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Bilinguale Fachkompetenz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Nachweis der erfolgreichen Anwendung bilingualer Kompetenzen in mind. einem	 bilingualen </a:t>
            </a:r>
            <a:r>
              <a:rPr lang="de-DE" sz="2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Sachfach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Sekundarstufe II.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Europäische und internationale Kompetenz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Nachweis europäischer und internationaler Kompetenzen über erfolgreich absolvierte entsprechende unterrichtliche Angebote und ein erfolgreich durchgeführtes internationales Begegnungsprojekt.</a:t>
            </a:r>
          </a:p>
          <a:p>
            <a:pPr marL="8001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Projektdokumentation</a:t>
            </a: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Schriftliche Dokumentation des Begegnungsprojektes in einer Fremdsprache.</a:t>
            </a:r>
            <a:br>
              <a:rPr lang="de-DE" dirty="0">
                <a:solidFill>
                  <a:schemeClr val="accent2">
                    <a:lumMod val="75000"/>
                  </a:schemeClr>
                </a:solidFill>
              </a:rPr>
            </a:br>
            <a:endParaRPr lang="de-DE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CertiLingua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/>
              </a:rPr>
              <a:t>®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696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Austausch / Fahrten</a:t>
            </a:r>
            <a:endParaRPr lang="en-US" sz="20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4"/>
            <a:ext cx="10799354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numCol="2" anchor="t" anchorCtr="0">
            <a:normAutofit/>
          </a:bodyPr>
          <a:lstStyle/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Austausch (Unterbringung in Gastfamilien / Aufnahme eines Gastschülers)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																																																																																																																																																																																			</a:t>
            </a:r>
          </a:p>
          <a:p>
            <a:pPr>
              <a:spcBef>
                <a:spcPts val="0"/>
              </a:spcBef>
            </a:pP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Fahrten (Unterbringung in z.B.       	Jugendherbergen, Hostels u. Ä.)</a:t>
            </a: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/>
            <a:r>
              <a:rPr lang="de-DE" sz="3200" dirty="0">
                <a:latin typeface="Arial"/>
                <a:cs typeface="Arial"/>
              </a:rPr>
              <a:t>Austausch / Fahrten</a:t>
            </a:r>
            <a:endParaRPr lang="en-US" sz="3200" baseline="3000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B7D0A2D-9B9C-427F-A4F0-3987E3CF5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47618"/>
              </p:ext>
            </p:extLst>
          </p:nvPr>
        </p:nvGraphicFramePr>
        <p:xfrm>
          <a:off x="6095999" y="2177592"/>
          <a:ext cx="4848666" cy="3939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333">
                  <a:extLst>
                    <a:ext uri="{9D8B030D-6E8A-4147-A177-3AD203B41FA5}">
                      <a16:colId xmlns:a16="http://schemas.microsoft.com/office/drawing/2014/main" val="1315774967"/>
                    </a:ext>
                  </a:extLst>
                </a:gridCol>
                <a:gridCol w="2424333">
                  <a:extLst>
                    <a:ext uri="{9D8B030D-6E8A-4147-A177-3AD203B41FA5}">
                      <a16:colId xmlns:a16="http://schemas.microsoft.com/office/drawing/2014/main" val="2851355238"/>
                    </a:ext>
                  </a:extLst>
                </a:gridCol>
              </a:tblGrid>
              <a:tr h="38886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Jahrgangsstufe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74393"/>
                  </a:ext>
                </a:extLst>
              </a:tr>
              <a:tr h="3690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San Felice (IT)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Klasse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98547"/>
                  </a:ext>
                </a:extLst>
              </a:tr>
              <a:tr h="3690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Trier</a:t>
                      </a:r>
                      <a:endParaRPr lang="de-DE" sz="20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EF (Latein)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34778"/>
                  </a:ext>
                </a:extLst>
              </a:tr>
              <a:tr h="3697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Paris (F)</a:t>
                      </a:r>
                      <a:endParaRPr lang="de-DE" sz="20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Q1 (</a:t>
                      </a:r>
                      <a:r>
                        <a:rPr lang="de-DE" sz="2000" b="0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Französisch</a:t>
                      </a: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lang="de-DE" sz="20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985157"/>
                  </a:ext>
                </a:extLst>
              </a:tr>
              <a:tr h="9368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Weimar mit Besuch der Gedenkstätte Buchenwald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Q1 (Pflicht)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59509"/>
                  </a:ext>
                </a:extLst>
              </a:tr>
              <a:tr h="3690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Straßburg</a:t>
                      </a: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 (F)</a:t>
                      </a:r>
                      <a:endParaRPr lang="de-DE" sz="20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Q2 (</a:t>
                      </a:r>
                      <a:r>
                        <a:rPr lang="de-DE" sz="2000" b="0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Französisch</a:t>
                      </a: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lang="de-DE" sz="20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328183"/>
                  </a:ext>
                </a:extLst>
              </a:tr>
              <a:tr h="3690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Q2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8530"/>
                  </a:ext>
                </a:extLst>
              </a:tr>
              <a:tr h="5561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Stufenfahrt (EU)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Q2 (Pflicht)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69230"/>
                  </a:ext>
                </a:extLst>
              </a:tr>
            </a:tbl>
          </a:graphicData>
        </a:graphic>
      </p:graphicFrame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989DC400-795E-4AD9-9B9E-F5FBF4F0B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818148"/>
              </p:ext>
            </p:extLst>
          </p:nvPr>
        </p:nvGraphicFramePr>
        <p:xfrm>
          <a:off x="261042" y="2177592"/>
          <a:ext cx="5197077" cy="354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351">
                  <a:extLst>
                    <a:ext uri="{9D8B030D-6E8A-4147-A177-3AD203B41FA5}">
                      <a16:colId xmlns:a16="http://schemas.microsoft.com/office/drawing/2014/main" val="1315774967"/>
                    </a:ext>
                  </a:extLst>
                </a:gridCol>
                <a:gridCol w="2224726">
                  <a:extLst>
                    <a:ext uri="{9D8B030D-6E8A-4147-A177-3AD203B41FA5}">
                      <a16:colId xmlns:a16="http://schemas.microsoft.com/office/drawing/2014/main" val="2851355238"/>
                    </a:ext>
                  </a:extLst>
                </a:gridCol>
              </a:tblGrid>
              <a:tr h="470349"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Jahrgangsstufe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74393"/>
                  </a:ext>
                </a:extLst>
              </a:tr>
              <a:tr h="6704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Almelo (NL)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bis Klasse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98547"/>
                  </a:ext>
                </a:extLst>
              </a:tr>
              <a:tr h="678686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Chrozów (PL) / </a:t>
                      </a:r>
                      <a:r>
                        <a:rPr lang="de-DE" sz="2000" b="0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Nyíregyháza</a:t>
                      </a: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 (HU)</a:t>
                      </a:r>
                    </a:p>
                    <a:p>
                      <a:pPr algn="l"/>
                      <a:r>
                        <a:rPr lang="de-DE" sz="2000" b="0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im jährlichen Wechsel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0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l"/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34778"/>
                  </a:ext>
                </a:extLst>
              </a:tr>
              <a:tr h="6786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Palma de Mallorca (ESP)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8530"/>
                  </a:ext>
                </a:extLst>
              </a:tr>
              <a:tr h="6786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Erasmus+ </a:t>
                      </a:r>
                      <a:r>
                        <a:rPr lang="de-DE" sz="2000" b="0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Projekt</a:t>
                      </a: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e (Z</a:t>
                      </a:r>
                      <a:r>
                        <a:rPr lang="de-DE" sz="2000" b="0" kern="1200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iel</a:t>
                      </a:r>
                      <a:r>
                        <a:rPr lang="en-US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e in Europa)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EF – Q1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6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00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D68AB-F183-465D-8421-0ED88BD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852" y="120076"/>
            <a:ext cx="8596668" cy="709318"/>
          </a:xfrm>
        </p:spPr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dirty="0">
                <a:latin typeface="Arial"/>
                <a:cs typeface="Arial"/>
              </a:rPr>
              <a:t>Informationsabend Jahrgangsstufe 8</a:t>
            </a:r>
            <a:br>
              <a:rPr lang="de-DE" sz="2000" dirty="0">
                <a:latin typeface="Arial"/>
                <a:cs typeface="Arial"/>
              </a:rPr>
            </a:b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Auslandsaufenthalt</a:t>
            </a:r>
            <a:endParaRPr lang="en-US" sz="20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247417-C0AB-4CAD-9BD2-C491CC76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311" y="960285"/>
            <a:ext cx="10139332" cy="5777639"/>
          </a:xfrm>
          <a:gradFill flip="none" rotWithShape="1"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t" anchorCtr="0">
            <a:normAutofit fontScale="92500" lnSpcReduction="10000"/>
          </a:bodyPr>
          <a:lstStyle/>
          <a:p>
            <a:r>
              <a:rPr lang="de-DE" sz="2000" b="1" u="sng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Planung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Merkblatt zum Auslandsaufenthalt (Oberstufe) vom Schulministerium NRW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de-DE" sz="2000" u="sng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https://www.schulministerium.nrw/sites/default/files/documents/Merkblatt-zum-Auslandsaufenthalt.pdf</a:t>
            </a:r>
            <a:endParaRPr lang="de-DE" sz="2000" u="sng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frühzeitig (mind. 1 Jahr vorher) um einen Auslandsaufenthalten bemühen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Gespräch mit Klassenlehrer / Schulleiter</a:t>
            </a:r>
            <a:endParaRPr lang="de-DE" sz="20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de-DE" sz="10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de-DE" sz="2000" b="1" u="sng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Durchführung mit Organisation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Dachverband gemeinnütziger Jugendaustauschorganisationen (Teil- und Vollstipendien; weltweit)  </a:t>
            </a:r>
            <a:r>
              <a:rPr lang="de-DE" sz="2000" u="sng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www.aja-org.de</a:t>
            </a:r>
            <a:endParaRPr lang="de-DE" sz="20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kommerzielle Anbieter (Kosten sind vom Teilnehmer zu tragen; weltweit)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Förderung durch Erasmus+ (Kosten werden z.T. getragen; </a:t>
            </a:r>
            <a:r>
              <a:rPr lang="de-DE" sz="2000" u="sng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nur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 Europa)  weitere Infos über das Gymnasium An der Stenner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Arial"/>
                <a:sym typeface="Wingdings" panose="05000000000000000000" pitchFamily="2" charset="2"/>
              </a:rPr>
              <a:t>Förderung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durch das Deutsch-Französische Jugendwerk (Kosten werden z.T. getragen; </a:t>
            </a:r>
            <a:r>
              <a:rPr lang="de-DE" sz="2000" u="sng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nur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 französischsprachiges Ausland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)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weitere Infos über das Gymnasium An der Stenner</a:t>
            </a:r>
          </a:p>
          <a:p>
            <a:endParaRPr lang="de-DE" sz="11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Bei Rückfragen wenden Sie sich bitte an Frau Pfefferkuch   </a:t>
            </a:r>
            <a:r>
              <a:rPr lang="de-DE" sz="2000" u="sng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pfe@stenner.schule</a:t>
            </a:r>
            <a:endParaRPr lang="de-DE" sz="2000" u="sng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de-DE" sz="2000" b="1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8E08AE6-985D-480B-840B-1FA20EDAA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" y="104283"/>
            <a:ext cx="4172461" cy="7093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0823DC-C4BF-44CC-87C4-BF7801CA5C55}"/>
              </a:ext>
            </a:extLst>
          </p:cNvPr>
          <p:cNvSpPr txBox="1"/>
          <p:nvPr/>
        </p:nvSpPr>
        <p:spPr>
          <a:xfrm rot="5400000">
            <a:off x="8656098" y="3556717"/>
            <a:ext cx="577763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60000"/>
                </a:schemeClr>
              </a:gs>
              <a:gs pos="70000">
                <a:schemeClr val="accent1">
                  <a:lumMod val="25000"/>
                  <a:lumOff val="7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wrap="square" lIns="91440" tIns="45720" rIns="91440" bIns="45720" rtlCol="0" anchor="ctr" anchorCtr="0">
            <a:spAutoFit/>
          </a:bodyPr>
          <a:lstStyle/>
          <a:p>
            <a:pPr algn="ctr"/>
            <a:r>
              <a:rPr lang="de-DE" sz="3200" dirty="0">
                <a:latin typeface="Arial"/>
                <a:cs typeface="Arial"/>
              </a:rPr>
              <a:t>Auslandsaufenthalt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95335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el 1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88" name="Untertitel 2"/>
          <p:cNvSpPr/>
          <p:nvPr/>
        </p:nvSpPr>
        <p:spPr>
          <a:xfrm>
            <a:off x="171720" y="108108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Warum Musik im Differenzierungsbereich?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89" name="Grafik 5" descr="Ein Bild, das Text, ClipArt enthält.&#10;&#10;Automatisch generierte Beschreibung"/>
          <p:cNvPicPr/>
          <p:nvPr/>
        </p:nvPicPr>
        <p:blipFill>
          <a:blip r:embed="rId3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90" name="Textfeld 8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91" name="Picture 5"/>
          <p:cNvPicPr/>
          <p:nvPr/>
        </p:nvPicPr>
        <p:blipFill>
          <a:blip r:embed="rId4" cstate="print"/>
          <a:stretch/>
        </p:blipFill>
        <p:spPr>
          <a:xfrm>
            <a:off x="720000" y="1801080"/>
            <a:ext cx="3839040" cy="28785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" name="Picture 4"/>
          <p:cNvPicPr/>
          <p:nvPr/>
        </p:nvPicPr>
        <p:blipFill>
          <a:blip r:embed="rId5" cstate="print"/>
          <a:stretch/>
        </p:blipFill>
        <p:spPr>
          <a:xfrm>
            <a:off x="4904640" y="2113560"/>
            <a:ext cx="4655160" cy="280728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" name="Picture 7"/>
          <p:cNvPicPr/>
          <p:nvPr/>
        </p:nvPicPr>
        <p:blipFill>
          <a:blip r:embed="rId6" cstate="print"/>
          <a:stretch/>
        </p:blipFill>
        <p:spPr>
          <a:xfrm>
            <a:off x="1202040" y="4161960"/>
            <a:ext cx="1942200" cy="19785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" name="Picture 6"/>
          <p:cNvPicPr/>
          <p:nvPr/>
        </p:nvPicPr>
        <p:blipFill>
          <a:blip r:embed="rId7" cstate="print"/>
          <a:stretch/>
        </p:blipFill>
        <p:spPr>
          <a:xfrm>
            <a:off x="3420000" y="4024080"/>
            <a:ext cx="3023280" cy="211680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5" name="Fußzeilenplatzhalter 3"/>
          <p:cNvSpPr/>
          <p:nvPr/>
        </p:nvSpPr>
        <p:spPr>
          <a:xfrm>
            <a:off x="1283040" y="5776560"/>
            <a:ext cx="2109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Talentförderung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6" name="Textfeld 4"/>
          <p:cNvSpPr/>
          <p:nvPr/>
        </p:nvSpPr>
        <p:spPr>
          <a:xfrm>
            <a:off x="6660000" y="5052600"/>
            <a:ext cx="413460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projekt- und produktorientiertes Arbeiten 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mit dem Ziel einer Aufführung und Aufnahme</a:t>
            </a:r>
            <a:r>
              <a:rPr kumimoji="0" lang="de-DE" sz="20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7" name="Textfeld 13"/>
          <p:cNvSpPr/>
          <p:nvPr/>
        </p:nvSpPr>
        <p:spPr>
          <a:xfrm>
            <a:off x="6945840" y="4225680"/>
            <a:ext cx="27676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Glamour am Stenner 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98" name="Textfeld 14"/>
          <p:cNvSpPr/>
          <p:nvPr/>
        </p:nvSpPr>
        <p:spPr>
          <a:xfrm>
            <a:off x="4860000" y="1620000"/>
            <a:ext cx="52995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Musikprofil am Gymnasium an der Stenner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el 1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0" name="Untertitel 2"/>
          <p:cNvSpPr/>
          <p:nvPr/>
        </p:nvSpPr>
        <p:spPr>
          <a:xfrm>
            <a:off x="145440" y="96012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Ziel des Kurses 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Aufführung der im Kurs erarbeiteten Stücke / Songs / Tänze (Performance) im schulischen Rahmen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Gestaltung einer passenden Bühnenshow inkl. Licht- und Tontechnik / Aufnahme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Erwerb von stück- und genrebezogenem Hintergrundwissen (Background)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01" name="Grafik 5" descr="Ein Bild, das Text, ClipArt enthält.&#10;&#10;Automatisch generierte Beschreibung"/>
          <p:cNvPicPr/>
          <p:nvPr/>
        </p:nvPicPr>
        <p:blipFill>
          <a:blip r:embed="rId2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102" name="Textfeld 8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el 1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4" name="Untertitel 2"/>
          <p:cNvSpPr/>
          <p:nvPr/>
        </p:nvSpPr>
        <p:spPr>
          <a:xfrm>
            <a:off x="145440" y="96012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Kurskonzept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projekt- und produktorientierte Arbeit anhand unterschiedlicher Themenbausteine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zielorientierte Kombination von Theorie und Praxis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Praxis: bspw. Instrumentalspiel, Gesang, Tanz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Theorie: bspw. Musiktheorie, Musikgeschichte, ...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Themenschwerpunkte aus den Bereichen Musical, Klassik, Pop, Rock, etc. je nach Neigung und Zusammensetzung des Kurses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05" name="Grafik 5" descr="Ein Bild, das Text, ClipArt enthält.&#10;&#10;Automatisch generierte Beschreibung"/>
          <p:cNvPicPr/>
          <p:nvPr/>
        </p:nvPicPr>
        <p:blipFill>
          <a:blip r:embed="rId2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106" name="Textfeld 8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el 1_1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08" name="Untertitel 2_1"/>
          <p:cNvSpPr/>
          <p:nvPr/>
        </p:nvSpPr>
        <p:spPr>
          <a:xfrm>
            <a:off x="145440" y="96012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Inhalte und Themen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flexibles </a:t>
            </a:r>
            <a:r>
              <a:rPr kumimoji="0" lang="de-DE" sz="20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Bausteinprinzip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343080" marR="0" lvl="0" indent="-3420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/>
              <a:buChar char="•"/>
              <a:tabLst>
                <a:tab pos="0" algn="l"/>
              </a:tabLst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Theoriebausteine als Grundlage für die Praxis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09" name="Grafik 5_1" descr="Ein Bild, das Text, ClipArt enthält.&#10;&#10;Automatisch generierte Beschreibung"/>
          <p:cNvPicPr/>
          <p:nvPr/>
        </p:nvPicPr>
        <p:blipFill>
          <a:blip r:embed="rId2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110" name="Textfeld 8_1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111" name="Gruppieren 4_0"/>
          <p:cNvGrpSpPr/>
          <p:nvPr/>
        </p:nvGrpSpPr>
        <p:grpSpPr>
          <a:xfrm>
            <a:off x="1547640" y="3645000"/>
            <a:ext cx="7386480" cy="2170800"/>
            <a:chOff x="1547640" y="3645000"/>
            <a:chExt cx="7386480" cy="2170800"/>
          </a:xfrm>
        </p:grpSpPr>
        <p:sp>
          <p:nvSpPr>
            <p:cNvPr id="112" name="AutoShape 5_0"/>
            <p:cNvSpPr/>
            <p:nvPr/>
          </p:nvSpPr>
          <p:spPr>
            <a:xfrm>
              <a:off x="1547640" y="3645000"/>
              <a:ext cx="2170800" cy="21708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Praxis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13" name="AutoShape 6_0"/>
            <p:cNvSpPr/>
            <p:nvPr/>
          </p:nvSpPr>
          <p:spPr>
            <a:xfrm>
              <a:off x="4156560" y="3645000"/>
              <a:ext cx="2168640" cy="21708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Theorie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14" name="AutoShape 7_0"/>
            <p:cNvSpPr/>
            <p:nvPr/>
          </p:nvSpPr>
          <p:spPr>
            <a:xfrm>
              <a:off x="6763320" y="3645000"/>
              <a:ext cx="2170800" cy="21708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Praxis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+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Theorie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el 1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16" name="Untertitel 2"/>
          <p:cNvSpPr/>
          <p:nvPr/>
        </p:nvSpPr>
        <p:spPr>
          <a:xfrm>
            <a:off x="145440" y="96012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Inhalte und Themen – </a:t>
            </a: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Theoriebausteine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17" name="Grafik 5" descr="Ein Bild, das Text, ClipArt enthält.&#10;&#10;Automatisch generierte Beschreibung"/>
          <p:cNvPicPr/>
          <p:nvPr/>
        </p:nvPicPr>
        <p:blipFill>
          <a:blip r:embed="rId2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118" name="Textfeld 8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119" name="Gruppieren 18"/>
          <p:cNvGrpSpPr/>
          <p:nvPr/>
        </p:nvGrpSpPr>
        <p:grpSpPr>
          <a:xfrm>
            <a:off x="468360" y="1844640"/>
            <a:ext cx="8458560" cy="4391640"/>
            <a:chOff x="468360" y="1844640"/>
            <a:chExt cx="8458560" cy="4391640"/>
          </a:xfrm>
        </p:grpSpPr>
        <p:sp>
          <p:nvSpPr>
            <p:cNvPr id="120" name="AutoShape 4"/>
            <p:cNvSpPr/>
            <p:nvPr/>
          </p:nvSpPr>
          <p:spPr>
            <a:xfrm>
              <a:off x="468360" y="1844640"/>
              <a:ext cx="2697840" cy="43916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1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Musiktheorie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Grundkenntnisse der Harmonielehre und Gehörbildung, z.B. für eigenes Komponieren und Arrangieren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21" name="AutoShape 5"/>
            <p:cNvSpPr/>
            <p:nvPr/>
          </p:nvSpPr>
          <p:spPr>
            <a:xfrm>
              <a:off x="6227640" y="1844640"/>
              <a:ext cx="2699280" cy="43916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1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Konzert- und Aufführungs-rituale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Bühnenbilder im Wandel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Vergleich diverser Aufführungen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22" name="AutoShape 6"/>
            <p:cNvSpPr/>
            <p:nvPr/>
          </p:nvSpPr>
          <p:spPr>
            <a:xfrm>
              <a:off x="3348000" y="1844640"/>
              <a:ext cx="2699280" cy="43916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1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Musik-geschichte und -genres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Gattungen und Formen (Musical, Operette, Revue, Konzertformen) 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Rock und Pop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Einführung in die musikalische Analyse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el 1"/>
          <p:cNvSpPr/>
          <p:nvPr/>
        </p:nvSpPr>
        <p:spPr>
          <a:xfrm>
            <a:off x="5101920" y="120240"/>
            <a:ext cx="859572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Informationsabend Jahrgangsstufe 8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de-DE" sz="2000" b="0" i="0" u="none" strike="noStrike" kern="1200" cap="none" spc="-1" normalizeH="0" baseline="0" noProof="0">
                <a:ln>
                  <a:noFill/>
                </a:ln>
                <a:solidFill>
                  <a:srgbClr val="3F7819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Wahlpflichtbereich II</a:t>
            </a:r>
            <a:endParaRPr kumimoji="0" lang="de-DE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24" name="Untertitel 2"/>
          <p:cNvSpPr/>
          <p:nvPr/>
        </p:nvSpPr>
        <p:spPr>
          <a:xfrm>
            <a:off x="145440" y="960120"/>
            <a:ext cx="10798200" cy="577656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2A501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Inhalte und Themen – </a:t>
            </a:r>
            <a:r>
              <a:rPr kumimoji="0" lang="de-DE" sz="2400" b="1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Praxisbausteine</a:t>
            </a: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de-DE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25" name="Grafik 5" descr="Ein Bild, das Text, ClipArt enthält.&#10;&#10;Automatisch generierte Beschreibung"/>
          <p:cNvPicPr/>
          <p:nvPr/>
        </p:nvPicPr>
        <p:blipFill>
          <a:blip r:embed="rId2" cstate="print"/>
          <a:stretch/>
        </p:blipFill>
        <p:spPr>
          <a:xfrm>
            <a:off x="145440" y="104400"/>
            <a:ext cx="4171320" cy="708120"/>
          </a:xfrm>
          <a:prstGeom prst="rect">
            <a:avLst/>
          </a:prstGeom>
          <a:ln w="0">
            <a:noFill/>
          </a:ln>
        </p:spPr>
      </p:pic>
      <p:sp>
        <p:nvSpPr>
          <p:cNvPr id="126" name="Textfeld 8"/>
          <p:cNvSpPr/>
          <p:nvPr/>
        </p:nvSpPr>
        <p:spPr>
          <a:xfrm rot="5400000">
            <a:off x="8657640" y="3559680"/>
            <a:ext cx="5776560" cy="577440"/>
          </a:xfrm>
          <a:prstGeom prst="rect">
            <a:avLst/>
          </a:prstGeom>
          <a:gradFill rotWithShape="0">
            <a:gsLst>
              <a:gs pos="0">
                <a:srgbClr val="FAFDF3">
                  <a:alpha val="60000"/>
                </a:srgbClr>
              </a:gs>
              <a:gs pos="100000">
                <a:srgbClr val="E5F4C5">
                  <a:alpha val="80000"/>
                </a:srgbClr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Musik</a:t>
            </a:r>
            <a:endParaRPr kumimoji="0" lang="de-DE" sz="3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grpSp>
        <p:nvGrpSpPr>
          <p:cNvPr id="127" name="Gruppieren 11"/>
          <p:cNvGrpSpPr/>
          <p:nvPr/>
        </p:nvGrpSpPr>
        <p:grpSpPr>
          <a:xfrm>
            <a:off x="971640" y="1773360"/>
            <a:ext cx="7523640" cy="4534200"/>
            <a:chOff x="971640" y="1773360"/>
            <a:chExt cx="7523640" cy="4534200"/>
          </a:xfrm>
        </p:grpSpPr>
        <p:sp>
          <p:nvSpPr>
            <p:cNvPr id="128" name="AutoShape 4"/>
            <p:cNvSpPr/>
            <p:nvPr/>
          </p:nvSpPr>
          <p:spPr>
            <a:xfrm>
              <a:off x="3851280" y="4581360"/>
              <a:ext cx="1799280" cy="14389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Tanz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Formation / solistisch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29" name="AutoShape 5"/>
            <p:cNvSpPr/>
            <p:nvPr/>
          </p:nvSpPr>
          <p:spPr>
            <a:xfrm>
              <a:off x="5796000" y="4149720"/>
              <a:ext cx="2699280" cy="21578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Bühnenshow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Planung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Durchführung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Videoclip-Arbeit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30" name="AutoShape 6"/>
            <p:cNvSpPr/>
            <p:nvPr/>
          </p:nvSpPr>
          <p:spPr>
            <a:xfrm>
              <a:off x="971640" y="1773360"/>
              <a:ext cx="2699280" cy="21578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Instrumental-spiel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klassische und elektronische Instrumente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Ensemble / Band / solistisch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31" name="AutoShape 7"/>
            <p:cNvSpPr/>
            <p:nvPr/>
          </p:nvSpPr>
          <p:spPr>
            <a:xfrm>
              <a:off x="3851280" y="2276640"/>
              <a:ext cx="1799280" cy="1296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Gesang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Chor /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solistisch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32" name="AutoShape 8"/>
            <p:cNvSpPr/>
            <p:nvPr/>
          </p:nvSpPr>
          <p:spPr>
            <a:xfrm>
              <a:off x="5796000" y="1773360"/>
              <a:ext cx="2699280" cy="21578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szenische Interpretation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33" name="AutoShape 9"/>
            <p:cNvSpPr/>
            <p:nvPr/>
          </p:nvSpPr>
          <p:spPr>
            <a:xfrm>
              <a:off x="1042920" y="4149720"/>
              <a:ext cx="2699280" cy="21578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 w="25560">
              <a:solidFill>
                <a:srgbClr val="90C22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2400" b="1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Komponieren</a:t>
              </a:r>
              <a:endParaRPr kumimoji="0" lang="de-DE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de-DE" sz="18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DejaVu Sans"/>
                </a:rPr>
                <a:t>Arrangieren</a:t>
              </a:r>
              <a:endParaRPr kumimoji="0" lang="de-DE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D7FE99E9F01499D5BCA11D7311A77" ma:contentTypeVersion="2" ma:contentTypeDescription="Create a new document." ma:contentTypeScope="" ma:versionID="dba1e5ef6eedafd7ac9310d442d6ecb9">
  <xsd:schema xmlns:xsd="http://www.w3.org/2001/XMLSchema" xmlns:xs="http://www.w3.org/2001/XMLSchema" xmlns:p="http://schemas.microsoft.com/office/2006/metadata/properties" xmlns:ns3="386655ec-2f60-4cb9-99d4-47641c5c953b" targetNamespace="http://schemas.microsoft.com/office/2006/metadata/properties" ma:root="true" ma:fieldsID="1db62613e625948939304af15633e608" ns3:_="">
    <xsd:import namespace="386655ec-2f60-4cb9-99d4-47641c5c95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655ec-2f60-4cb9-99d4-47641c5c95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81890E-88C7-4503-A1BB-AAD98D62CDF1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86655ec-2f60-4cb9-99d4-47641c5c953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F0CCCD-A1A1-4481-A1E6-CD5CB5FC5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F59C6-3198-4859-9F46-04F86BF2C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6655ec-2f60-4cb9-99d4-47641c5c95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0</TotalTime>
  <Words>2801</Words>
  <Application>Microsoft Office PowerPoint</Application>
  <PresentationFormat>Breitbild</PresentationFormat>
  <Paragraphs>385</Paragraphs>
  <Slides>33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Calibri</vt:lpstr>
      <vt:lpstr>Courier New</vt:lpstr>
      <vt:lpstr>Symbol</vt:lpstr>
      <vt:lpstr>Trebuchet MS</vt:lpstr>
      <vt:lpstr>Wingdings</vt:lpstr>
      <vt:lpstr>Wingdings 3</vt:lpstr>
      <vt:lpstr>Facette</vt:lpstr>
      <vt:lpstr>Office Theme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Wahlpflichtbereich II</vt:lpstr>
      <vt:lpstr>Informationsabend Jahrgangsstufe 8 CertiLingua®</vt:lpstr>
      <vt:lpstr>Informationsabend Jahrgangsstufe 8 CertiLingua®</vt:lpstr>
      <vt:lpstr>Informationsabend Jahrgangsstufe 8 Austausch / Fahrten</vt:lpstr>
      <vt:lpstr>Informationsabend Jahrgangsstufe 8 Auslandsaufenthalt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Wahlpflichtbereich II</dc:title>
  <dc:creator>Markus Gregull</dc:creator>
  <cp:lastModifiedBy>Markus Gregull</cp:lastModifiedBy>
  <cp:revision>228</cp:revision>
  <dcterms:created xsi:type="dcterms:W3CDTF">2021-11-07T18:50:56Z</dcterms:created>
  <dcterms:modified xsi:type="dcterms:W3CDTF">2022-02-20T19:55:56Z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0x0101002B6D7FE99E9F01499D5BCA11D7311A77</vt:lpwstr>
  </property>
</Properties>
</file>